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91" r:id="rId3"/>
    <p:sldId id="347" r:id="rId4"/>
    <p:sldId id="362" r:id="rId5"/>
    <p:sldId id="365" r:id="rId6"/>
    <p:sldId id="366" r:id="rId7"/>
    <p:sldId id="358" r:id="rId8"/>
    <p:sldId id="357" r:id="rId9"/>
    <p:sldId id="360" r:id="rId10"/>
    <p:sldId id="355" r:id="rId11"/>
    <p:sldId id="272" r:id="rId12"/>
    <p:sldId id="258" r:id="rId13"/>
    <p:sldId id="364" r:id="rId14"/>
    <p:sldId id="367" r:id="rId15"/>
    <p:sldId id="368" r:id="rId16"/>
    <p:sldId id="369" r:id="rId17"/>
    <p:sldId id="363" r:id="rId18"/>
    <p:sldId id="346" r:id="rId19"/>
    <p:sldId id="356" r:id="rId20"/>
    <p:sldId id="268" r:id="rId21"/>
  </p:sldIdLst>
  <p:sldSz cx="24384000" cy="137334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5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01B69B"/>
    <a:srgbClr val="26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82946" autoAdjust="0"/>
  </p:normalViewPr>
  <p:slideViewPr>
    <p:cSldViewPr snapToGrid="0">
      <p:cViewPr varScale="1">
        <p:scale>
          <a:sx n="26" d="100"/>
          <a:sy n="26" d="100"/>
        </p:scale>
        <p:origin x="1716" y="84"/>
      </p:cViewPr>
      <p:guideLst>
        <p:guide orient="horz" pos="4325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499411-A87B-F2EF-F5D7-4B91D822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2A7DF-93F4-0F32-965E-29A98477A6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114D78-1839-4C98-82E5-3874FD66372B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CB4108-9E1C-1ECF-020B-6AB54F365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E312CB-CF77-61C5-0DFE-651EB3C34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99CFE-D9B5-D6C2-F191-7F278135D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86D1-2EEC-524C-988F-3CE624B84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52AE2C-1AF1-4A67-B9CF-08F22421F00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298532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9188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8300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4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18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71846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83361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3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4126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4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7307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5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80325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6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77398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7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40217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8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48048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339287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C1778-530A-7008-4F24-1A4CD5D7F904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6D1B5-7029-B7A8-70C7-8E7E44DF3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09AE0-A6EF-7EFF-B416-894A4CEB2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12050-59A2-C837-85AF-1E55BDAE0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75EF8CB-6952-3E65-3DB8-2D5DC18A9624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F4525223-3FF3-53E4-90F7-6A3A04EE43F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2F33DF7-58C1-40B6-E224-2EE9A90C7F2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D368DD1A-ABD4-8C89-0F08-63C247AAD55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5A644F27-3A9C-E3A2-9082-6CF6BF1E84D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C2E5D2A-6B24-7CAF-8274-1C16E6E614E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92A246C3-CB74-158E-AD4C-AFBA8961AA4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308CF713-AA8B-736D-2DEE-4D1694332DC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CD9FA8CC-10B0-8112-DED9-72A2467C7DB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2027887-C1CE-8F07-9C80-55315E4150C6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35C352F2-4CC4-303E-86C0-461D6B13B1A9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6EB61337-4CAE-D10D-6EAF-983965FC8713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1DFEF0D1-1B88-3695-50C3-2BB6588376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A3296E04-970E-42B9-5F18-7AC6026F06E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2A5F5FE-DB99-5D0F-157D-E128C2944DA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6A7BCD71-C4EA-245D-A3E9-7BEB596A2FC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3A09CF9-6DE9-8286-78AD-E60D50F32C8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EABDD711-7F91-B01D-C23E-2EB5157EC2B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F001CF3C-47EF-0B9C-8219-674BE119328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2E162610-E332-0165-13DA-DB3F70919A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25CB199F-F568-24B1-D9C8-4B0C10C496A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945C0973-85B1-5E8D-D608-E8A452B001B1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AEB430E0-3A7E-1150-5AC3-C38F8E6B2D5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AAA6B930-E359-BA1F-97D2-05B31D82C2E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3914A2D-82A9-5D7E-FFA2-228A23CF842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2D2691A-46B9-7372-EEE6-CC56DF5EDE0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CA5ABEA0-73AC-7EA6-3EBA-DF6ECBDCD0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D7F519-EAD2-68B9-4CFF-9F45E07F9B1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557AAAE8-31CD-F20A-C776-E88975385FB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C6D1306A-19B5-BAA3-9514-5D8B0CAABC9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D96C073-69A4-D78B-4695-96C28E1CEB3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F7DCA4E-FE78-C063-3592-9B16641D5E1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098D0E90-B65F-6D47-B5BB-CD65369671B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7F37034F-13E1-DABE-ACEE-1E78404504D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5147BF03-1450-9F58-7C94-1FF36D38B98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6D7B185F-54B7-189E-D894-745D1D1A60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D4A40D02-14AC-D632-EA57-F7DEB31A88F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9BD1C28-ACFB-DFEF-7182-19ADA66212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EC4E315-3FEB-7390-BA3D-2B286E90446E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36EAB6B1-3BBA-D2F6-A374-BE1DB5EDE3D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402B9B9-50B9-98D4-CA50-FFAA5CF86D4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692C769-A1B5-0D51-E8EA-85FF2812D2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E076311-A037-3790-5120-1B6C68116C7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366F2914-9659-147E-BCD4-0ED6B89E196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4C08FCBA-DF07-0D6B-C580-C3C08764F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4C05B1B-86B6-D05C-BC96-D82AF17E140E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CA03743-6E5D-32A6-8184-4B45A4C4B2E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462A9FB2-812A-323B-E9E7-9A907B95FBA0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0B02A8C8-C7D4-506B-A184-441043867944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9DF5A14-74B5-98DA-34B7-178008A89609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3FAFB419-FA5B-87C2-6DF7-F69A7E42AB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5EC754B-5A81-F59F-4344-583B7564E1C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B08B1D8-EC14-F6CA-74F5-DCC8D178DDAA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F5445F8C-06DF-323E-6035-D8E847393E4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C9E0B618-3CB3-DD7C-30AA-0E6AA64D08F9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88A0FA53-B48C-A044-7015-E005E03CF66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23438E76-0F78-2F77-6261-F96EBBA13BA6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1EC414A-2E2C-4814-8D2F-25DEC6730BF7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2644A204-02DA-04BB-C4AC-3739AAF2DF77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06BF60B5-3133-01E1-EF69-F656FE8AF1F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AFD66B91-2CC6-7889-B835-457C5716A2A1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FC5EFAF1-F53B-B08E-C581-4F0EB81A876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B6B67F8D-FD79-511B-E817-BE3BB5A3136A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37F0D328-609A-5ADB-1DC9-26892941013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05E320AC-CABB-FDFD-26C0-BE40B4BE101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AA890C87-B4DD-2CC8-AA3A-DB66D9251036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52DC610D-3E3F-C054-29B8-83E0033273E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E1348F4F-7DE8-FB12-598B-905EE396422E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4EE7D4D-C262-CB36-7071-57AF9911B7F3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EF1E21DD-DDD5-072F-FC2C-75E7043DC1C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83D35F2F-5EDF-B812-0E82-E78191E22DE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D03B25DC-7422-E572-F20C-01C3A63F2E8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D7A4867C-BDDD-2C2A-CBFC-AE456E9599AD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7D7C361-EB3A-3226-3768-F8F60EFA30A8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42423BD2-6EF8-F642-ABFB-3CB4241F992D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2F5FF4A3-9760-7B8E-D760-A762AAFE51FB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5E0DD5AF-73DF-58EF-E6F0-D81F5BF25783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D97DE7DD-878F-70EA-5327-D070DBDBDA4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FFC55B27-54F1-4694-0ADA-933748F1419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AD84DB02-5E51-0510-C664-A1BFF0067167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8E2108F9-7235-DBAE-E14F-798D862D5FCA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127918F4-E059-5462-1372-8ECD657D6A16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76F1377-53AB-818F-3BC3-A569FDF950F7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2A2E724-33F9-D03B-BBD9-FDC12358D07B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802D7A4B-0504-053B-814A-62D242A7AE79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02F0AB20-AB73-30A1-3968-04E1CFD22A1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326CF540-9839-2C77-A03B-290236A406F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92CDBD50-BFE3-8A42-AD98-E950B4A00FD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D7E0EE3-CFE5-B213-9EAA-4755A473C274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0E377B60-BCC8-E545-9454-0AAB4279C1D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5EDC4011-7087-732D-E8B5-36497178208B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FDCD120C-7157-33BA-F794-FFB473471F56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42FF2D3B-9200-73C2-2A6A-DEB6C16FC585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B1241252-8ACD-8BD3-63C3-D63E7B41508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F456C57A-CC28-4455-14F2-386289907C6F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2172769-935E-6F64-074E-55C5FA612AA2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A6CF82EA-DE51-AE87-FEDF-7727FD479423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E201CB88-81B2-751D-21F0-C3FB69BB9091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4B6E260E-A886-7D10-780B-347FB8C9146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2B8BDE45-DF88-4131-3E3D-FB7150275657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5F4A67A0-7DE1-3C95-E83D-D937617097CF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8CA65EB-725B-1E6F-EAA2-8A96967AE31B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B8576A1E-67A6-3E09-DF93-3698850DA755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3">
              <a:extLst>
                <a:ext uri="{FF2B5EF4-FFF2-40B4-BE49-F238E27FC236}">
                  <a16:creationId xmlns:a16="http://schemas.microsoft.com/office/drawing/2014/main" id="{15FAAFA6-07E1-1141-46D5-1B22BF8B362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4">
              <a:extLst>
                <a:ext uri="{FF2B5EF4-FFF2-40B4-BE49-F238E27FC236}">
                  <a16:creationId xmlns:a16="http://schemas.microsoft.com/office/drawing/2014/main" id="{8AC1FD03-4C28-30B5-FFA3-555CC39F809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7C2D4747-7171-28B6-07F9-52958406F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6">
              <a:extLst>
                <a:ext uri="{FF2B5EF4-FFF2-40B4-BE49-F238E27FC236}">
                  <a16:creationId xmlns:a16="http://schemas.microsoft.com/office/drawing/2014/main" id="{28F2329E-F956-A853-FC3D-A8574FB25D70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0890489B-8F52-DAD3-30B8-0A05887E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ED139E6-D3A5-C7DD-47EA-094897511A62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0CAF-EF97-6C1B-AB29-67B372A2F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D2C78D-2BAC-134A-5986-4A91808D708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1828DD8-3229-DFAE-A899-AC6CB74DDE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E597E258-9A92-DD71-B5EA-C7C5027055A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534D60D1-4D5D-1473-8EDA-8945D0A395F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8B94DA6B-7FC6-2A26-3622-56B0E07DB42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1CBDBAEF-0D39-EABE-F14C-E6864F92493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FB051ED0-8360-B998-9865-B79D88C96548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8FB39A16-4A5D-9355-D7DC-261F9253528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7C9F46DB-95E2-4352-F0E4-DF21D26C654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BDD0982-8D05-ED81-A066-3090E1119E7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5BD1DD8C-6A5D-776A-EB60-E7A2815CCEE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CBDD173-55F3-8EEC-E1FA-D62C2ADA6BC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D4B73678-FBA9-7049-0229-90A77E15D122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3B6AAC6-0AB7-A3E6-9BEF-8B10CFA459E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5C89A99A-A332-D79D-712A-E089ACBA7F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8DFAE0AB-D59E-F3A5-595D-1ABF2CAD28B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7BBC8AFD-F724-2D8D-63B6-B07EC60517B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77B9C7FC-95B9-581D-DE76-EF8AC6BC28D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2825327-5A6B-6034-8321-670086BEC1A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A1B27345-B70B-3765-E6CF-E572AF47A6B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8583CF49-3333-0F8F-4158-149CB8E3619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B1D5EA1A-C0B5-EB0A-8967-85F866A6D8A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EEE5F7B3-9F33-3B60-54B1-43B6248E43F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E43AD844-25EA-27B2-E8AE-A5572163A88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9D726BA-D598-049E-A0B7-46323BD2019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10D8D5B3-D425-6AE9-EB55-6928FF1A108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3FA47637-08A2-D605-8703-F2A42D9DE8C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FFC8DF4E-6B29-F793-757B-308F2276D39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08DC30FD-E267-D186-66E0-428B89F92DD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7D5CB431-AD8E-DEEA-BC90-2613433B9F0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112AA472-740C-2B34-B7FD-BF8B0478EA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C3D8A7E3-C3A0-251C-B0E6-6E57C52FF012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DB2B9E92-5375-AEE4-2F4E-8A5B5AF7779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481F37AB-D036-42ED-6864-AC26C5F18AF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B1D650E-B2EA-595D-4DFC-DED70466F0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F7528815-D729-2054-C77C-B6E1C02627B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8FF56611-4E74-0B68-88D4-EE2316CC808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C4DC09E7-B481-735B-5160-D6E444C2A8C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B793EC10-10E2-B92E-8FFD-8BEF0B977006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B2773A54-F07F-3DF0-3915-1EB3F36A571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852C0E39-04C6-FC4D-7BA4-E7D33AB89AF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D6DBE98E-6ABE-3925-6858-80437380043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320B6343-0296-EEFA-3E5D-D6B7EB4A96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D451F7BC-C307-73DA-CBD0-C9C5C1D0689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FDDA1D62-E281-13DC-A4EB-A6C987CDDF65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1561619-E67F-D47F-6DE3-67B8FB2C3F1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215636E-1E00-5AB0-0029-B9E1CD7954D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E4F8B64-8793-6E3C-49A3-5276D683487C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E857712-B847-5CD2-6172-5B835E5D4E98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48053B67-8AEF-4CB2-1C3F-F6C3D0436A17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1488202-2339-9EE7-957B-C4B8665F940B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8107D028-8778-0826-955F-736914ADC463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ED46270F-3625-D3B0-1F37-8756905EF76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E0F02B8E-9F20-CBA6-20BE-0098D1AA2123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D8654FE9-F29B-193D-4C48-509D150FEF0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F6CD089A-90EB-AD05-0CD7-26692E94C1AA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E4FE1F5E-7B35-60BF-981E-D75932D0CE92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7511451-4733-AA75-3655-10E857DD415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7A15CEB0-FC3C-85C7-8A44-78B21830A3E7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0219B981-2CE8-B2BE-4B3E-B12AD3BEF4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D695B19A-85CD-5CF4-BEBD-6886360C5AAD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4F9E206B-F5AC-FE0E-CDA5-D6C9FA1D9DCC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088B9851-EDD3-101A-0E60-1605E5F15290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1AD286F-142F-9FF5-5E8E-739D240E144F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5AE5E12-2B11-692D-5B66-5205BAFF1FA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2785F9FB-F301-31FF-7B38-CA12DE4BF0F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6AE170D9-0412-7A72-58FF-7EF48D5D15C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D033A1F1-3177-F590-27A1-2F623278FE95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F46DA7D0-0A71-EC62-D17A-885FA080383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C67CA2F-1E46-C6B6-27F5-2DD665F9C8FE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FD9EE37C-3227-3E14-3198-232B1BAECC39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9D82661-686C-CD78-AFA6-9F45C4058A1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F1A30EAE-C0F7-77F7-D8AE-FFAF17DA8D77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5BE05670-46F6-93E3-CBEA-A8077D85F5DB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FC893C6B-949E-0810-9BA2-61F1D85C419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623B24BF-BB94-A59E-23CB-1EEC5523C340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D26B210-60A2-B1F6-1AC2-C84D7849BDB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7022675-E893-3041-1BC9-316162C4394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0E70FAE-09B4-836B-15A1-9635F77FA68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743A8A3A-134A-6135-131C-2663F917901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B2035C7D-0FE1-EE1E-FF27-36D58935D7BC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1DBE22F4-C53D-A727-D1ED-3C3242D50DF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1F827A4-2839-7B82-01AB-83FAF7B5534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86E148AA-2656-B23E-2C21-72A3E1D2C90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4E133243-2244-D22F-545D-F216F341698D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5D7B956A-A808-2A74-82A3-CF57FA30FEA9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60FCB8D-4B16-1C14-531B-09BF33CF0F04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700BDEB-1A6F-203A-44F7-C5A6919793C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D7CC8D8-E7DF-3FBA-4987-5A632665ADC2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D2B06E65-FCDC-34C1-81D9-799668B09C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3356D872-602A-BECF-64F1-7ED74293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0097427F-489C-9E52-77C3-8FBCD49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C4D89567-9BC9-4ED7-A957-8A440B3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74A0B-48F3-4E9E-AB24-F4881AACD263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801609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2CBBD-AB20-8E10-5D71-B452F388BE63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0CAB3-3D5E-AE5E-79B4-83608A51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3A7E2-7F5A-61B7-C10F-601C34F96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D071C-A366-6EE1-8845-DDA66163C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EE71A08-6236-8371-35EB-EF335BF65F69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079869F-FCC2-C665-3BD5-88440EC4458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0685A15F-6E1B-8176-8D3F-31282069A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83648A3-018E-04E2-91CB-91EFE5B7709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4BE9955-FE5E-21BC-530C-7EE98B2610A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A4909BE7-EE47-B7F5-EF77-BF32C39817F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8D451077-2802-01F2-42AE-017536ECBE0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BCC20592-DF1F-F89C-30D0-621DCBE7F23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3A17A2CC-2788-99D0-9573-E61FE7714CCB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A09316D3-0BC8-5990-DFC8-4D73687CACE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530A2BFB-F44D-2B09-5933-9F5C2E0C065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8BB5EC34-DBC0-0A91-5017-48E7D619244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E5F57B9-55C7-17CA-D36C-59F7610AA23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E57F4267-CF08-C3F6-C2BC-EE7FDFD8BA2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5F116532-8D2A-26EC-B928-6A820CA3B6F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525AB24F-6BA5-F7DE-3113-9445FBCA1BE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61363E26-AB5C-6CD5-9798-973E730E849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1225ED5B-3803-B1EA-28CC-02AD02EE455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1EC71DB8-973A-FEEF-A797-011B6CF0275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29214B3-53B7-1A51-A9B0-AB41215EA07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930AACE7-4F50-1F2F-E28B-196D2A4147F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2309DCE8-BDF6-5123-B364-CD3CD66CAB7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A03E764-916D-6562-0ADF-8B587B880E9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3D87D4F-B627-7B83-0101-081771CE55F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E8134308-9C62-D343-7367-0114A220020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789DCAF2-9DBA-976D-2CBA-8EA803356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A72ED062-1B28-59AB-D33F-0F71E4862A5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1488829-93D8-225C-0772-C970E0155A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FB649C59-6910-C7F8-1A19-D7E6882C5A09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AE22B2-1C9A-2E98-1120-4DAE052ABA9E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07291ED9-8621-9559-75C5-CD477D6F3D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984FE281-8C62-9718-72B2-5CA62676F71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C93D8DD5-EBE2-F095-FD26-85AE82D1782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94247EB4-B964-2741-A45F-69E4C7C098C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746A95EE-65AD-4DEF-D0F9-72AB0FB9CD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B456D522-134D-52F7-A22D-589F340BB67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70CB54B0-C087-C108-F48E-3E829500BBF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BA3CFF5-3747-4143-9DCF-6AE61F95DC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F4D90BC-5DB0-5CD6-23AD-518D7A3A1BF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FE143B76-15F1-3586-B1AC-AA01D1F6820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D338EB0D-ADF8-68C2-5BB4-4067273FFD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FAB91429-BE3F-0D0D-60E9-C67F83202431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1289EF53-365D-AEB3-544C-62850D4EFB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4E872-DED9-BE36-E519-979E299B06C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54E98B9-5C7F-46CF-E142-146FB647E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9584695-3623-2F76-A530-7AC82789FF7F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95BB0964-4688-43F4-01C2-B51492220A04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5D29311F-0D92-BC8F-DECC-826D5CAF16AF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B4EC7E5-6CA6-0673-BCE2-D0CE7CF16696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90264CA3-90BE-74D4-8C81-486DC4DAE1C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C6CCC4DA-3601-BEDE-D72F-ABAE0616597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6C830F7-AA29-B2CB-17CD-3371C5C0B6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032DE6C0-893E-D673-2D4D-C9E34DBD4988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7C56F812-21B0-B5FB-FDA5-6F4BF0BDDD92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117AEE23-9431-5C89-105B-AE17563C82E6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85490E7-1FFE-D50D-431A-B0F7BBE9F221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A0CA35A4-B8A7-4883-0196-735FDC418E00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6F4E8447-1BD5-0D9F-A312-574E3DA601D6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9D68A00-23EF-F336-460E-CB7F5BB453E1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FAD02CF3-53E5-E876-38AA-DCAA4B337CC8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DB0B390B-A680-2BF7-9861-0ADDB157816A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1B2B1443-5066-7BE0-2C62-A080F6A48F2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01F6CE8-1317-6C04-2491-07746A08E1BD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CB6D11B-99F6-44B3-45AA-43A9DE68C6A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597AB10-7ECE-91FC-7CB3-C84181458C04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54969B6C-1583-7E6E-2F66-B76A3FC9AF6E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2E3A5472-9608-1E2F-5C22-CE82AD0B5013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3AD4437A-6723-260F-ABB8-C2C87F210548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AF7CBF17-08FC-DF53-4031-A9E984EEAFD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89F29A19-882E-10A1-182F-0CFA6FB2120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CB60C2C8-AF81-EA17-860F-86DA44D767C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9FD2770-D6AD-D433-7309-68CD6B71662A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692FC021-3503-AC2A-CFB4-13F62BCA1E9E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FCF2E247-8FCC-559D-3E50-CA86CE809460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1A9814DB-1229-F254-C625-0BA74BA1565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C80CA42A-7016-185F-98E2-703F4E0CCDB5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74C2C61-D35A-20CF-8F62-9B1B951916E8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8AC0FF7-72D5-99C0-18CA-CCD71DE14933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E9B19EA3-7B45-8E7C-0AB4-6DCBB6A39A6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4E08E6A-2C0B-EB7A-4C45-3A4502D7F1FF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AAFB386-BFE8-9ACF-163E-13E1A5681802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536CB13F-5B6E-4834-FBED-519EFFAF8E7D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E8D95DB4-FA90-40D4-A794-ABC9218718FA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1D16A0A0-8DF9-A9A4-DBD1-09EE63CD496C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612A4205-4BB0-221C-61A5-14914B861673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F6263186-6784-D1AA-CB44-61F2DA7AAB9C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BCCDCACC-A3EB-C2F2-F1AB-ABB1869BF56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EBD9225-4282-8AB8-3EC0-D50BA2486D3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76FCFD36-4FB1-EC9E-335C-311A0174617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A216B40-61B5-20BC-F64A-43F1E19868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8350D14D-0C1C-C7A6-701E-A3286A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BDF8F14F-33BA-E714-8659-DF386F6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08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A7DE384-6170-C755-2696-3AD51ACD9A3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F968D-34FF-03F2-0866-755905E9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5D3EBD4-D3E0-93BE-D8B9-0949662BC96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D291C505-BFC7-322E-5001-B2483E672AC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70B83504-D6C2-CA00-7B24-84EBC5B8673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21CDA8B7-B109-B5E9-436C-9C167F56F69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22BB44D1-0AAE-D04D-5CB3-F0180E68358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55387ACD-01DC-D621-67CA-19095A294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B8A824AD-0F17-460C-A8A8-076EF3C4CE2A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9125DE93-D033-A68B-FEB0-ADBE4F70D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24CBEF3E-8D08-2B98-FA7A-9CF9CD9209A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35818E8E-BAA3-2125-D294-C1AECB9CF3ED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70BBF387-CEEB-7747-6E7F-09889A79093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4015197A-AD1C-0102-6A39-AEBE0DC1103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BBB433-813B-D9BE-3EA4-16EFA42DEB4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78795DEB-533C-C164-4142-A94177E2F4B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8D7E745-E749-7D49-27EA-EF5F0122569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9F518410-E4C6-E5DA-8E95-347307C8831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D2A8E17F-31F4-345C-F5A1-87EABFBF956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3CEA2BF-7FD8-41FE-CE03-1DF06E3A823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069D6F77-E1B8-03BD-7BE7-F3DF9239E3BE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653CB097-5053-CEF8-226B-68881FF2D431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7AE3ED06-6D76-4E23-900F-0D3DA93D08F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6655BA98-D512-D32A-0EC2-898772FBB18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152073A-47F4-4D7A-4519-F34D3A54ED1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9D2E812-C7AC-A275-FC4B-4E3611577B2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A0909E8E-639A-4E55-5C34-B8E47908ECB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AC4E490-FC63-79E9-3853-3C8A9D6051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ED54F82-643B-ABD7-692C-81E7FAAED7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CA36C66A-C90B-89A3-0041-69A8A28F5729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E8363F43-D3C0-CE12-2047-32EA1776976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1ABEA965-4A1E-8EDB-0A55-B04ECFBBE9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61B82CA-6736-CBF8-F029-8F2813F86D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16EF504B-9050-9DDC-83DC-CD32866A393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481C5B6-802C-84BA-335F-5F69F7CA6F3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5F5D6D6-DA66-F859-5559-3628150D4E8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5F489645-6F4D-92B4-FCE1-31ED0C07D1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5F8A8B92-6FAE-07DB-5B30-CE7DFEFDB0E3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2D10A82F-4FFF-1AF7-3852-9AA6A0021BD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C734D05-D068-0018-760C-761B6CB21D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D5FDFD3-15BB-5226-25E2-42EA05ACE2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3B6E8B92-0AD9-8E01-BAF5-C0214583AF7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1202C5FC-C19B-A17D-B1E7-B84948824B0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4DBB6FF4-F2F8-81D5-E09D-915AA7E0FE2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A3266C47-34EB-D92A-EBF7-9A01CD97C51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29E83AFC-13AB-BE96-AD25-AC0C7F00C63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09D3C205-E950-91FD-BBC1-4BACD75E8E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F79D52C1-8663-528E-6F37-313E8093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E91F44FA-5F79-3C33-B37B-6A17A359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5F0027BB-9B8A-DAB9-2464-844B7CE69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DFE88793-E47F-B296-D3AA-E7FE073AC99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3C8C18E-6CEB-8873-A0B2-DBDCB93B0CFE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5EDD1620-FEC9-D9F2-F2B1-D8537DD09320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AF94A637-EBCE-214C-2EA1-0C79DEF4DB6D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16149A4-04C9-EAD4-D9F7-09B8410C7E8B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05F00439-B471-83FD-EBBF-DDAAAC526BA2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F110AA8D-9EAE-3A9C-E47E-0B619AF18082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CD838AE3-FF9C-8A74-F825-F08FB848EDF0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3DB35EA-6E2E-81E2-2892-8A635E3D81C3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A0F3E3F4-B3F3-BC66-1C3D-DC20E3B6C1B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98578916-0563-3406-F469-D6CEEFEF9619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1D8BCB72-3AED-808E-4E15-DD791231119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B29AD75C-D4AF-A14B-1FDD-3EF4A3C188E5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AAB83E1D-CDF4-C876-8613-668A87EE8077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C54EFC67-96B5-7AE6-9CAA-1DF61556554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3B2169A6-57C7-C1CA-DADB-1611C7059093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F522780D-9ABC-B1B9-E434-B618DB03F07A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DA93148-EEFE-FD47-A5D1-7DF5E50E8BBD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9EFF662-9184-153F-4D1F-562F1FFAF33D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5FC69E93-3094-A6F8-E8C6-5B3C57529174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668FD62-236A-6E10-31E6-BB84521614FC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559EE87C-67E5-07D3-00A6-0D2F877948A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D83D916F-0231-8ECB-92FC-13DF7CBB43E7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76AB597E-DF1D-552D-DC64-E46DF088AA35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17B48B8-A2D3-BB92-7476-2C6AA3C9295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9C17A47-6983-A4F3-0F79-4D3D81D0818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FD9DCE7-7D9C-772F-3334-053FFC55D831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C1918933-4741-2D5D-E834-D7655753E6CA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9A9F4622-2765-DB21-C763-B9C4D72C9B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E208A5F4-E3E4-82E1-FADD-1C929256781C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86DA732-2074-0085-ED94-B5392159D7D2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D4F2B4A-9B6B-B5AA-478D-0478597E3AF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8596E7EE-F3C5-C915-45CE-AB40908BFF99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9A096C9D-96FE-D28A-B136-5452EE25069A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B6702F23-9FE3-EB64-6123-E668C3BB224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C4F92FF8-1EA2-55BA-DCAE-C9DB10F077A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0D7A3D7E-941A-5FA4-2580-D0DE95C21408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23BA620A-D91D-73A0-AA50-921E4A8661F2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20FED538-0C5E-C86A-B6AA-042770688D5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0932131-22C4-1E34-773C-2CD0DD99E99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16981FD7-E2A3-313C-E9E2-A5C4B620F4A8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2B42299C-138E-2654-EA0C-6BCF05705E29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03265055-1A41-8CB8-2E66-D20AD3B9EB63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041BAE46-0CFA-8A89-04D8-F03EAACD02F5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2F0C079E-B06A-33CC-9B09-9618A6BD6B36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EF6E75FF-4413-4CC1-0DC2-E04787395E7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18B00C9E-3866-E7D7-1758-1B6BA5802896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FBA0BF4E-EB5C-7348-4E78-20784B10554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38E279EA-7A25-2595-A1D0-767FEB5F88E7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8E46306A-2F1E-0BAE-34F8-EAD8B4B0854B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8CB693B-C15C-F1D6-872A-451DE417F093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4644D2C8-A890-1B27-DF4E-56D24DE99CF9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13E4F03A-09FA-0E3A-83EC-ACABEF25FFC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7B2C7A37-68CF-F49B-D081-5E92C8965D8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6EC47C74-AF1B-A46F-533D-14BD0C6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84C125-234E-4279-B170-E3A05DAB9114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52453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DF271-E88E-3BB1-00E1-33BEAE551088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FBB09-5BF0-5019-4ADD-8F5647E696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43EA8-039A-491F-9E1F-8EA8BC7E9E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0BFC-EA7D-FEEC-FBC1-5546E01BA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0089ECF-28BA-0D55-1411-0536DAB5B1AE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FB68668-67C8-C4A8-3375-4768EE9E35C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17A67D9-D554-FACF-81EA-0663427D6D08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B2C46A34-F21A-30E8-8772-7CCD2BC1F28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886A60D0-34CD-B8F5-7B6D-6A96B142B0F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23B99ABD-E80C-59C3-FE23-DE8E7C2AE40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71EE34C1-EB01-5E64-AACE-FB1377D5F51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055E1255-B192-9D5A-0952-5BD225BF179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AE7E4803-B555-A7EC-7C92-77B73EFBB7D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6DB68A12-F83E-93BC-46CB-975D933FEBC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B582BA74-374C-55C2-8FFD-F9C04AF0C96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A2B890F0-EDA3-B0D2-D679-BEA3E94A466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B7BA9AE0-5AED-8DFC-7B93-E85B95EEA72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8A532D04-8382-A190-1403-945C426EEF3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3BC06AE9-EA0F-32B0-C8F1-51767085804C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8C13A85C-62C9-C9F1-75EF-DE6F1A7FD5E1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EB14F522-164F-0CE9-B88D-7C6EBD3CB3F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8557B1E4-803F-0AC8-58C4-238363CBAFA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78B95BE1-0206-3171-A399-88151CE49A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9BA8F69-7816-FCFC-486F-7E0B74C00C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AE602BFB-3FDE-8489-1247-A1623DC9FA1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FDA255BC-8322-E4E8-A4D9-94637AA4D09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F4BB75E8-727A-65B6-D5D0-864DA71BF65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B78DA34E-7C30-21B4-AEC1-E5F87E7EAE39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61D26EC-40EE-9792-076D-2FD809DE0B2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FD64C2D7-7F0A-67A0-D520-BDAC7227A2E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7E7C2CB4-AEAA-781B-7B8F-D2CEF17F88E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4173E4D1-A08E-894D-28D8-F2B69D74A2A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2E0F93BF-2FE4-DD92-B6B1-F07AC19EC17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921595A9-A323-4E36-ED24-10E3B8D7BA88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692C7F5F-CEE8-DF52-6797-552BE89331B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E0E4A1F4-EC95-F1BC-BE3B-2547DDE2642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A0B461E5-4F18-88D8-5FED-C1CDCA2FEA3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07309954-65A4-B06C-5F42-3A489F1A2C9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A09A6DB-EDF1-A140-7D25-5278BCB5CC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C92CE017-CDEB-5374-9595-9C0417CF37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59444FD5-4890-BDDB-C85A-37F23B28A2E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09E2861-D877-6E8C-9009-FFEB07A8D39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A3ACB02-83E7-6ADA-D22E-96A2A50D7ED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BE4741EC-1B36-BE4C-29A0-6BB8870BED3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977E341C-E8CC-FAC2-1F33-0527FC4CB34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E8535646-FD39-460E-0FE0-FE92CDCC5B8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44169AFB-48D2-49DE-12A2-66590A50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3765237-9570-C6FF-ECA9-0F3BF92A083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1F7D7142-ADC7-D7C8-7CF5-B766F5359F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45E50788-BD53-5B0A-6E0C-1ABB38DE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E60B924-1AE2-CC6D-9360-2122963D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ECBE05DE-B894-7A82-24DD-A011E7DD74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23CBDC1C-DD54-24F8-FAF9-69A4F96E4E2C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ECC242AC-7074-3040-0542-E5F2C71CF4E5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5AEDE41E-080D-D3DA-80EB-FF467A37B75D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B7F449C3-FBBE-D0DD-E8A2-501F5C9E9517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9E38EB03-29C6-798B-080C-BE528D4A6915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AC1DDDBD-4B6C-4D86-9DC0-DA95D4402FBA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14495B-2245-167B-81EA-DD462EE2A2F0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BD6876E-BE6D-B668-2D6C-0CFA0D6CB9C3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967C2759-DB50-A4C2-0A39-7E4BAD1DF101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BA8B96D7-0A7A-1458-FBD1-E6483E6763D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74A6D068-B298-7F38-D423-C59945E1489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8BE25CB5-90A9-CE59-C91B-FC22991E5F09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FC47647A-AEFB-ABA3-5425-1722EB58888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0576C809-3504-88E4-C125-751A1632D616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E8BA1A-AA82-C67E-B721-CADE89A699E6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E2E7D3B-D2FB-09F7-D74F-ABE8BF948F29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73280A68-68A3-EDCB-2272-1C90536A600C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20665E97-1329-2BC6-643C-7C9D9D4E185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EBED2121-D11A-46F1-83F1-7BB877610D90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C355910F-1CF8-819A-9E75-8D11CCFE977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C17EE89-2DE3-F657-2E20-C6EAE1178E4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BB3BD153-3AB8-510B-C90B-C3F8A36475B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574E5840-40AD-8051-DD5A-0A26C4C64B8F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7B2DE316-B367-66A7-34B8-82F33036B22A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212385A-8C76-F7D6-E61B-950CD92AEB7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19190934-6F32-391E-73D1-FC7B618AD708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5261CC5B-AB12-E603-DB58-337DE5AC96C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A8AD7E7E-65FB-CBD9-9EE2-15141E83996D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BE081B4F-BED4-4CA0-73E8-A2E317F18F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678206C2-E734-DA2B-1C64-4E06B3D39EE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29E34667-D13F-C424-BB43-0D67823A43F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BCC0B8A2-EF69-3848-D9F6-B8EF4EB43D7D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E6B9D55C-A9C6-BA9F-2607-3EBCCC151B57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35DDC299-6DF2-2048-0D22-44FAA57CEE82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D98C52F9-0AD5-F3DB-9D07-C1FB481EF7E8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76877B57-A783-4A44-C1CC-F54190CB8AEC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1B03A3EF-E9E6-892A-56F7-409D82CE9F77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1AF659CE-0BBD-A268-8429-8B3FA1FC77E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4FF72400-EF1B-4FDC-ACB5-5FD24319C009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D0E44554-5708-3484-6CF9-E8238CC8D8D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C7ED3391-5569-6A48-4001-E88B51D3FEDA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E51DCA74-685C-A02F-1505-96B86A9AF49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EE74EB52-191C-C01D-DA58-FD7FBE378AD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4AFEADAD-284B-D531-99CC-4B340F1C9514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28C30D28-4BDE-B8B2-68C3-E68A39837EF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AB9F9E9D-A78F-7582-987E-5A6CF9CC537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B08A7E3C-905C-BFB8-E217-AEC0B423BE6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55F19F2D-A5B8-64DA-1881-C84C55C56B8D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B5E2FB3B-DA3F-E26C-7BAD-16723611A51D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861EE7A0-7A73-8AD4-D4AA-0C09826F667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A420EC91-2526-C78E-8DFB-249A79176F74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458AA653-E104-2A8C-7FCE-DD2BC3FEC75B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AAED182C-17D0-100B-BC6F-F2DE5D57D51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45196E98-1AE7-C5FC-A41A-A92F3B1804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val="26337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0518D99-6F77-CAB8-7488-C4B45DF69F9D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A851-7DA6-4F75-F973-6B28C64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E948D4B-33DC-D01A-0B7F-A464A26D6253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4554733-3343-B6B0-058F-6F7861EE354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D7B9D54F-6A8A-C7CD-DD14-833AB5B95B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8EAC6351-7B87-0D39-77BC-B604EE67F0D6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0E603D35-B54F-8E1F-EADF-41416E0F561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23CC5A5A-E51D-635F-834A-427C041288C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1527668C-F0B6-760F-C4CE-A5561886E94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BF2397B4-725D-4A15-4748-47683BF29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98AC016-81D9-E106-574B-1F84080D73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A2776E37-7D72-420C-DAA7-189B2A6EFF3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1A2F5EAA-A470-2BC7-D3AC-53687EDD7C2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D852653A-9A30-0DE4-5582-97ECF33E08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E7908996-58B0-E6AF-7D59-902583600FD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8D547122-033D-42D8-E983-99258C09EABC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9552154B-9DDE-4237-70B2-2AECDEFC258E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200B6689-A99B-9C85-7938-27161EDBC59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451A26FF-20DD-36EF-EF8D-F3787D4A54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624F5D4-761E-26BF-B9D6-BB8C335E110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BC39B6B4-2621-29F5-5947-3C92A3998F9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7DDEBC5A-EC50-D50D-A502-86AD9DCBEC8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2266E789-FCD6-E585-A99C-E4633384097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C7B7BFBF-87C1-59E6-0A3B-AF7634F974A4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6AEF6464-A8AB-30C6-A70F-3D48CFFCF00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11D71462-3EF1-F73D-23FC-1A58AF00083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8780EE9F-2D99-22C0-BCA7-C21E34B8468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C4B1167C-738C-00FF-6D53-EEF87315C2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CB390367-17E1-189E-9AC5-C56036E378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D2FE4970-1F8D-B53F-AC32-1A12EE68C6A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F8FDE3-1669-FF7E-1A01-7DFBC6EB327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84A63243-C8C7-16F7-49F9-E3672D5B9F4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F8A80FA8-8530-2838-79CE-7F63037CCD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F1ECEE9-99D7-62E9-665C-5C884497076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AFE3A3FA-1012-14F5-345B-D387FBC5E23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D6150543-D439-840E-8DC6-C98FAD0402A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9DC37E49-2B81-904D-915E-98EB4F073374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FE28720-3CEF-9FAB-3A4E-A8E2F0CC1A5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E0F3B5E3-236E-A501-B069-3DD1BB48D6F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3CD565C3-88A9-E931-5BE2-D6E434BE492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D2FD848-DA54-7A16-3CA5-2EFFDD03971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4F27CDD9-F376-1DC1-5FBC-635277121C4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A817D908-24D5-0D98-542D-8837277427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5C16B763-2084-E9AF-F068-D5FC108890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DA606684-D07F-E9CE-0275-AB04F35CA5C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41EC0121-F369-4325-D159-26677A8EDA8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D1BC254-2751-CC90-E1A5-125DC1CD57FF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7F5B8385-6386-3533-9847-8550B6988BDB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2B08E434-5E92-73C7-581F-BAD6AE58BFC3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AD0045C3-CEC2-97E1-180D-6DBE6AA5ED42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A84F636-A149-ED1B-E547-E2E7AA13853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A4BF1DC4-68C2-9EC6-6131-16B37AD94557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7A60BCDE-B43A-A5FD-BF54-2841B62538E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D3CCAC98-7C1E-CCAE-EE71-D08BF5FE698B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D1E3259-DC14-7887-7911-10502407E2E1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5DC5EC3F-8DCF-9AD5-17A5-913E982FD4E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A2124DB2-CB35-627E-56D3-243A0269DA53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2F2BDC7C-6440-4FF5-AAE4-5E5628A546C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D35B4B5C-A18A-3B66-8068-E97F0618DAD8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1B5F350E-A1B5-2FFF-2FF5-DC1DC38937C1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DF0A09DB-FBCE-39FC-C75A-13EDCAACA93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C978AE28-1A3F-6B76-81EB-AF0A1A6DA5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43D01CF-42F1-969B-5D43-4D16AD5978A2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1BB2A7AE-EB20-AD1D-8BB7-A727596F40DB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DCBCC78F-B2C7-F405-B1B5-69337C77A5E8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1A60D796-A724-1D75-B052-E585906F807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5B4BA59D-784B-A673-662C-46106CDF50B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C47E56DA-2FEA-ECD9-2D00-F69F0996C4B6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45EDC8F6-E215-FC20-1AC7-753D744690FC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EE8DC02B-96C9-29DC-F830-C0F2104DAD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3315A5ED-43DC-B94B-DCDD-92A8E244D13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B6851E1F-EBEE-F2A9-A367-4FC4BC5722A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B5E9AC1B-A268-41E6-AF37-0CE0D8AEEE65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86A67BE6-1D79-E94B-2B24-2E8CEBC03A7B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A1048100-433A-7B5B-D839-943D3775D22F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00EB76E1-6342-9AD1-7A2E-EAFDF61CFCED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9FE5E611-6424-29BB-3351-9FF2B2C1827C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17703861-E03F-CCCD-066E-27E26B13C5E1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C17945C4-6584-D7E6-5956-94F620710F4E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CC32EF33-708E-A9B3-6649-2DEF0FC835DE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90ED4B2A-D1AC-0813-2F31-F75822F20E02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B419F9C9-9D83-D676-5116-E143545E57DE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A9ABD4E2-3F69-C2B3-BFD0-48E88750395A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73A22922-A9A0-868D-128C-E93AB409D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6998F2B7-EAE4-D885-29C4-20876E5AFA0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F4AB6F2A-F975-DBB8-CCDA-452DD11B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7F31A60F-E98E-5D3E-736C-573B828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E3BC4-6FA3-4444-9443-17B3948A158F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654889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B7074-E9F6-B6F7-FFD5-326CA718EE30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1F60C-5B21-2DBF-CCC0-F61ABB76F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0FA12-6180-C2EC-D27B-E79B63392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9ED8B-72F8-555F-FB2B-A3034C09F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DC5E8DE-B897-A92C-4CA1-A7FE09FE4F11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2EDF344-7320-6F4E-C5E0-D024F35EDAC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82858D3-B867-305F-1DA9-FB2FC7A1494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FDADC8F-E4E8-0F03-6FD3-BFF77D9270E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ACFB6412-F2D8-D060-EADC-8E2D5FFB730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1624D226-AFD6-79A0-95CD-DD7237C3D513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A0A7C03-F6B6-5893-E3B8-6164F27507C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7D5B92E7-75DB-9635-BC40-BE2ACFCB49B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8C671A7B-E6FC-082D-29BD-29272219FD9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499515DF-952D-D245-70E2-4DA94209D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A2116CF-E9CC-3D65-90C3-3C49A27348A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D315984C-A214-F856-274A-0678100F53B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00A1D16B-B769-8958-35F3-BD6AB0D538F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6FE1C0CF-B76A-F6AE-727F-67299BD1F5F4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ED30D922-856A-2C2D-481A-8C02D31BB85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43EB5B16-9C28-EE2E-9FA0-0ACE0D9FDC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F024D2A5-CFE2-80ED-3DF5-36A3D2307F8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5A488287-E48E-DB24-63D3-FF1580DDC56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691DB53B-7B10-3267-7949-0918729C618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DE38F514-569E-5DBE-4E50-C90E77E47B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4A90B79F-8BE5-935E-6D57-7412E61CC5D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FFBFE50-1E5E-0C59-CCC3-69A7445154B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7AD57262-CDE6-31F8-49B8-BBD5788CA52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C7AAC450-DB8D-E225-4584-43AE5E75941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1387601-66C2-5A3A-B480-2639F2DBB8B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08D7F7EC-C282-5128-6EEC-2A3130052AF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51ECD046-C075-BE26-395C-129C580A409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57549444-77F2-6754-4DE7-84B1CAED52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A662CC3B-891C-7244-A495-3706DE6F059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66EF50D9-414E-7B25-401E-EE4577833D7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DB002728-1C1A-C10B-C733-8763202EB92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45CD3828-850A-AD99-ADD0-E06B005E1F5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2102523B-D26F-6AD2-27CB-6DEA088D5CA1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D8D0DB88-6AF7-1FD3-794C-A97BBF6D8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CF41262-ADA3-9D9F-100C-68529D91EDF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B0CE348-1662-E9DB-D656-31D64D9DB2A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F24BAEB7-ECEB-CC53-BB7D-DACF6A2D8A1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D2F6897-25B3-C510-5C9F-0FC49EFC24F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5B0E047-8C7B-772A-8E67-A4192E2C618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8A7604D2-A395-C95A-627D-153FBA8A95E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E6D6B67F-8A7F-D781-5B22-9D31909C84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6698AF1-412A-7B98-EB9E-F73BE9408173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B2AE8BB7-24C3-CF88-C422-24A0AB6D8558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8114F132-1A23-5780-DDFB-09132D06EEF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36204423-5CDD-F15F-9F6A-89A41E31E2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5A2229A2-1BBE-CC47-A667-9C4E6073641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00F32A9E-AB05-66E8-962C-5C4321CE104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648743F7-7AD8-7960-661A-26BF36A573A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F995260D-85E2-B01A-A863-B9907902EB8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24F2D5B0-70B3-A4E4-801E-25963AEECEA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44BCA9AC-DD8B-3789-512A-D6B1A3564E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9466D5CA-C2DD-9FC2-826D-8A3B32245F31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E394242E-9E8A-7E7A-D606-84FEFC6BD38B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354B7F13-A131-5AC4-05E7-6BD6707E9E74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917EF674-9453-887C-3618-39295432AF0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558D6DDE-C7F4-C32B-C659-C0C4E64A0248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5AE47245-EE80-6881-BFE5-185B6879D76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F58B4390-2DC6-62B3-A829-D26E1D9540B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068BE782-97DA-BBA8-D874-DCEFA54BFC1C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CAA1332-FB25-2A2E-73B5-CE8CEB3A450E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B158D6EA-1F63-FCA6-CFF5-36E008749549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5B8E8B2B-CDF0-B6A1-B30C-B9E177AD0707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05928A59-BBA6-8D4E-ECC3-66B7E4E20D1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905BBF16-A06C-06DF-D19A-D729ED1E5349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89ABD249-C09F-DAB9-F8AD-ED7068D80A08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75A29494-D60F-4BD1-B4CE-9B9E3AE28AF5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32BE31B9-A905-3449-21AD-A3E7BC9CA57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5CE9BB65-427C-5043-53B1-E1760CA9CA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BC5B3151-B6A3-7984-5251-6EAEE980AF5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AEE742CE-C6AA-EE12-6F0B-91AB2DA3013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A053D71D-BDED-8C80-AA5E-0823C278B8E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80A92061-44F9-EE97-CAB5-1CC3EFC3074C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2DD320DC-F8A3-C3F2-5D84-098232742287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C18D421A-3B4A-8C0F-262B-7E088C48E5F8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F2550638-7FDA-3EB8-C7E6-86A1C25F7FD5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B09B5F5-9F41-AED9-2F0D-43064FA44613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4F3D3DEF-D899-FDC3-8631-D0CECBA8DC46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AF146EC2-0B12-F614-0E46-B964AD1735E6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B31FE272-DFF6-988B-3F02-6FC79922DE76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28676A4F-14C3-DF05-C19E-1E889FB1C797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5B76D106-B9B4-335D-8061-45E41D2B04CC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03E3C1D6-5C43-662C-C6F0-E2C4422262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1DB70CC4-CBF6-3886-AEC6-5E21261E05A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49B3E1BB-82E7-44DF-B913-C5C3B31D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62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6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7445"/>
            <a:ext cx="589373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40791"/>
            <a:ext cx="5854700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7445"/>
            <a:ext cx="587248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40791"/>
            <a:ext cx="5893588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7445"/>
            <a:ext cx="5864226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40791"/>
            <a:ext cx="5864226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72633"/>
            <a:ext cx="0" cy="793489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72633"/>
            <a:ext cx="0" cy="794386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5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30754"/>
            <a:ext cx="17651314" cy="383617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66927"/>
            <a:ext cx="17651316" cy="1722991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EFC9239-2CCA-4664-CEBB-722B3BF991DB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5780218-CF58-F3AD-9D0F-867464EF4D49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A69DBD73-6EDC-2072-917A-44C802691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0F9BE39A-65B9-6BFF-F813-819073CE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D290CBCD-9A33-C421-E2BE-DC2089C9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F7A598CF-99A9-9218-CCC3-09E84A47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22C80463-875E-33F5-11C6-0A45234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C873FD6D-F3C6-0BB5-A9C6-46726A6E2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3137328-076F-BAFD-C637-E4CA12C9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6C9E7950-F43B-763A-2AD0-7B09DE17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90415B9-BAD2-C645-2229-DEA59C1F2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E28879D-D1B2-9A14-74C4-30ABE8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0362CB14-5DFE-6BEE-8B48-951D7442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2B67EA85-1BE6-C574-EFF7-DFFE60B3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88EEA9E-2A16-D30A-008E-D553F583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8576ACB4-9456-DFE8-73EB-089C6C57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9730800"/>
            <a:ext cx="13604830" cy="2834622"/>
          </a:xfrm>
        </p:spPr>
        <p:txBody>
          <a:bodyPr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026000" y="9020429"/>
            <a:ext cx="4516438" cy="3523130"/>
          </a:xfrm>
        </p:spPr>
        <p:txBody>
          <a:bodyPr>
            <a:noAutofit/>
          </a:bodyPr>
          <a:lstStyle>
            <a:lvl1pPr marL="0" indent="0">
              <a:buNone/>
              <a:defRPr sz="32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1936F3B-9C73-880F-9D18-CA12C9403E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3175" y="12728575"/>
            <a:ext cx="1530350" cy="731838"/>
          </a:xfrm>
        </p:spPr>
        <p:txBody>
          <a:bodyPr/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fld id="{637EB5BF-16E1-43D9-B358-8C54FA0674EB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2893054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0C639FE-E12E-8952-FC65-F8BCE75AA68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986C0F8A-A301-C4E0-A63E-44DF58DC2DE5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CA5D268-B587-40D7-4939-5B7988D3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02E5D845-B241-4132-59B7-187B2F75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4A5DE343-BBFB-8F90-060C-37F14D04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EF5C3C9-4C88-162D-A883-0AD37C3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7589AED0-868F-3042-2E04-BBB2260B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8B251C16-C1B8-3C4B-7820-20F832BA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6AD53AED-9940-5B53-4FD9-B4C984B8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43E76CEC-88D9-FF97-14C3-B78E898B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818CFC3-3722-34E2-1ABC-509C7C5E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7BF3EBC-A0D3-62D5-B840-C3FAB6C0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248871A2-2405-2A71-78D2-1F68261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88ED1760-CD12-9CC7-7A8F-04233F8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C1B8E565-6044-CF55-2FB6-BE27BE06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538C8E5-BD99-4AEE-60CE-5C864D90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E5864-D05A-45FC-CFD9-23A26F96A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5875199"/>
            <a:ext cx="9783170" cy="64944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914400" indent="0">
              <a:buNone/>
              <a:defRPr sz="2800">
                <a:solidFill>
                  <a:schemeClr val="tx2"/>
                </a:solidFill>
              </a:defRPr>
            </a:lvl2pPr>
            <a:lvl3pPr marL="1828800" indent="0">
              <a:buNone/>
              <a:defRPr sz="2800">
                <a:solidFill>
                  <a:schemeClr val="tx2"/>
                </a:solidFill>
              </a:defRPr>
            </a:lvl3pPr>
            <a:lvl4pPr marL="2743200" indent="0">
              <a:buNone/>
              <a:defRPr sz="2800">
                <a:solidFill>
                  <a:schemeClr val="tx2"/>
                </a:solidFill>
              </a:defRPr>
            </a:lvl4pPr>
            <a:lvl5pPr marL="36576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4430" y="5875199"/>
            <a:ext cx="9783170" cy="64944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28392A2-34B2-903C-2161-E97411AAF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A7A70C58-77E9-496F-A9B3-75915DF8A26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812758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1A2B7F5-4565-2712-A991-6A9ABD5EBCD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8F421B61-8598-F84D-E584-5A3711FAC203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1FAE27D5-32F5-CB08-EA63-268192F5B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122A67D7-53CD-D1BF-44E6-B882A84E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D216BDA7-1EE7-51C0-5B3E-9034E43F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608C3A5-77D4-1FE1-25EA-380ADF7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3D2915D5-2FF3-B081-E84B-71223E6F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C3B642F4-F284-40A1-8FF9-1630999A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0E779E99-73C9-FBEE-4F6F-798C6DAD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F7D1CC9A-9D6B-924E-441D-B20C0AD7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454D08B3-6F26-1428-BF75-2E0BE051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9A5389A2-C68D-D589-59CB-3B072789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61EE29BF-E1C6-9B55-A6EF-5139126B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53F4C41C-F5AE-D862-058E-9C8A0DE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D3B8F91-4236-DC73-3010-5962DB3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97951963-787E-8CC6-E00C-E4DC2265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777A9C-D4DD-EA19-9E26-EE146372A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63178" y="-19447"/>
            <a:ext cx="22920821" cy="13752909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9817201"/>
            <a:ext cx="5760000" cy="34268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CFC0108D-E1F0-BCD3-E789-0993C1AC4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1543EB9D-47FF-4474-84FC-60EB006A2FF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val="1268432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2156A06-7749-1DE0-B15B-3CAFCA29148C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E03DAA2-1FA8-D701-968E-A7BCE863FF3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0E6162CF-2940-F433-23AA-189FCEAD684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4C086691-77A6-B380-73C5-1FB874273843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0071444-D954-EB76-5950-9184A3AF31E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CE87A982-53D4-6296-7249-CA83AF1453CE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29A5DA8-00C7-B0CA-D749-B2A9EDC285DC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C630AB4F-BFC9-76F7-2E80-7C7B301FDD5C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308163DE-A284-7ABA-A934-5970F0F998BF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D4FC69A3-4FF5-C1FA-59FB-755F31D12BF7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AE94421F-EFB2-2EB2-D63C-9DBD0BFB2D7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35B23FED-9614-FD69-274C-1D70231F4807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F5C240D2-B03C-8DAF-D880-D04FD44874B4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47B925D9-850E-3132-D039-1BCAC8BC7F8F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286C4AE5-1794-1592-7607-5FCAB92BC895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64E2A8A-7CC5-3944-B0FD-0ABB75830292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1B31DB6A-5018-E63E-07ED-715F2FA1E86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EB3F42D3-AD7E-13F6-06CE-AEFB093E9BAA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16E1BEB0-2251-C6E1-8E0E-30CDF4A71BC2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D0B84E62-C681-4659-DE9E-0529EFA4D62F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1D1BD654-DC08-8FC4-AB0A-012362F4C9AC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60672B7-DD2A-0538-D64E-E8184F65CA6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DDF774F2-67DA-87E7-A7B5-6945EC9785C7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A4EB53D9-6BF9-23D4-F81D-2F3A2BB5FA6B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25560015-393E-02C1-C6D0-06A170F1EA28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0EB0214-6ED3-8E1A-6651-EE1EC5CB246E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09D367DD-2DE4-9A65-165D-71E96531F54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3416BC7F-8A5A-D1CE-B859-395267CDCABF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D9AAD5-8A84-F38A-FA1A-DF525BF8B576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04057CB0-4EEF-8E27-AE10-0B57E1A8187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4F22DC4B-3DFE-E390-CA19-23144E3CF1DB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D2B7203B-0144-0CA2-ACA6-2526F34B26A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D9BECC97-ACE6-24DF-0774-E77DEA20B88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id="{7297B6E2-4096-E989-C749-77B245504D3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id="{298391B4-9736-85D7-9F9A-F90F006F9F35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id="{30B822D7-759B-DA34-F48D-415BBB42BC12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id="{E3EC155A-1CFC-D626-F884-AA025FBC1E6D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id="{B7CBC6EA-D988-B06A-1C2B-48DA3D1EBBE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5A18B7F7-FBC8-881F-4E0F-54DA473FC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CBCBCD04-7F69-0638-02CC-8E3BED823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E44BDBA5-DF65-E7B9-DD8D-7F7A9279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AC93B739-E064-80A5-A590-591D430D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146914C5-779E-A8FF-837C-30441D74F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4ACCC171-3BF9-6932-46E5-5F7687DD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0814D4A3-F0E3-1A3A-CA5F-520FCC3B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93A1BE95-15FE-4491-3DEF-FAEAFF6E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A77B8AB9-DDDC-D5F2-EC40-C71B89D7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596B05A5-0386-8A99-8E5E-60A398DD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79107F0-B25B-11BB-A32A-BCFD45B3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EF9DFCE-2FFC-BB0C-4A0B-04F9DC8B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D19201-A213-F157-754D-8011AE74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17320D4-CC98-4D95-8D9A-4A47A2408F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2B5D7564-2B2A-3697-28D0-4ACED048AE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E53AD8A0-FEFD-BAC4-C2CA-6D8EA3F7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25B91C99-8F2A-32D6-60F5-A755AC1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2D32E9-188B-0388-E491-147CED0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0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/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val="234531528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ADFDE-0245-9BC7-AD0C-10885E3DFCB5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07377427-24EB-6AA5-860A-15DA7732D988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47DC4942-B83F-A78F-7BFA-92316C248312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733D4FC5-6FC7-BC93-C294-9005646068CF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EB5F292E-CA4D-B785-E535-6DC20043AD1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A61DBB10-0EC7-8024-BD28-AD7AB39B940F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94D8A02A-6E54-3AA4-4E11-D60E148A57FE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1542CB36-52F4-BD81-863B-954397CF6DF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A3C32447-F53E-7FB4-00AA-939F35AC3907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9CFF423-95CA-73A2-EF1E-123FFC50DDF3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7519E288-D69C-71E1-ED64-1BDCE621B934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568523AB-E9F7-0948-B3BA-11EF0DC1ADD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FE8FE7DF-2217-4298-8A97-5405C6C05A0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1A36F7D3-32DC-2784-84D8-3B6546E90B3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AAC7B5B4-41A4-1815-033C-DA7619D41DB8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44EE6585-2C63-13EE-4747-96636FA18A8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451AC136-68A0-1E30-0D13-A72265FC579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ED312844-0978-60E6-2A1B-86EA2334B6DF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D314F9A4-DE9A-37FB-3A35-B160AF19E6D8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DA7C4F44-2E82-8F11-45D3-90FD6685EA06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6E7CF877-5820-6D8F-C463-B8E077B56BF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0929170F-8259-39A2-30F5-41F01FA5993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623F2822-496C-158A-9596-D466E4FC602D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272EB081-2FB5-68DB-AB73-D6FEDECD7645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2FB5A776-8015-8964-5FC4-ACD711A525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70BCC66D-ADB2-4D0C-FED9-60814515F94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B219F9D0-3AD2-7A66-F15C-32BA1CA7122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30253B96-C224-7460-5539-01C42D221C6B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8050412A-4A16-A35E-560A-C07E2ADA6AD1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C64A36E8-BF0A-77D6-8B83-D3074FE3466A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7887C04-5C52-C447-605E-20AE47D7A3B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825E22B4-04B9-398C-7F5B-F4961D2192C7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122FD677-8738-9C4A-31C0-CA17E6BE5E9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7BE65891-9A67-6D22-E1D7-4F3DC79C617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234A14D0-7C38-9E42-3827-526E93B67A64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2">
                <a:extLst>
                  <a:ext uri="{FF2B5EF4-FFF2-40B4-BE49-F238E27FC236}">
                    <a16:creationId xmlns:a16="http://schemas.microsoft.com/office/drawing/2014/main" id="{165E7BEC-0D4D-614D-CED2-62F93A6B76F4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id="{C1A12FCD-3A51-B0FD-6D07-35A2F0C6C13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4">
                <a:extLst>
                  <a:ext uri="{FF2B5EF4-FFF2-40B4-BE49-F238E27FC236}">
                    <a16:creationId xmlns:a16="http://schemas.microsoft.com/office/drawing/2014/main" id="{0835549B-A07E-CEBA-65BE-345FCCCA077C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CE9F91CE-1950-808C-1676-6B3689EB2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2E3DE33C-12A6-23D6-F0D2-42FD6744F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EED99B33-7DF6-F039-3732-DAA0F0817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BAB54296-ED95-2D90-2C87-D1938CD16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2EA85CFD-CBF3-BE3A-8A2C-782CAC40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A7C40F1F-52C4-1F2C-216B-A68303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EB6EDDA3-D621-0B5C-CC08-B9331C9CF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F2E773B6-A8C0-DED6-A0C8-8A9D7A4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E6568A68-09CF-8D16-D8CF-CB498A9D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31110413-673C-5B7B-3C97-9D00338A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1F0FB03B-C9AD-13E1-6CB0-AD7527B66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82907C97-A06D-A01E-DF1F-DD23865C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CC4A673C-48F2-DA45-1F05-D0D39BC2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A3330D77-77E6-6E4F-AD07-97CE8314F5F1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0DCE5493-BF92-CC73-5E15-A1730914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9EE3C140-756A-9255-29D7-80196B33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8401BC2-D373-7E7D-171C-F6B575FE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47099D-389D-463E-DCE1-FCDA22BF22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AAD2F4-9733-D883-7FFD-17AA9A86E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1356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E3EA2A4-B70F-82F5-1CFC-2FA59263B61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C652-588A-2394-7310-C5F7CEF0D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0159BE7-BCEE-B716-C7B4-63C78D71C891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C56A38F5-3963-A3DA-C5CC-D3399D5ACA3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09D31A37-27D8-B8C9-8A7A-F9448804EB6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7EA535E5-148D-258D-7CB4-780134E0EC0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1F8A397B-6C05-A30E-66AC-FD852DE0E1A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CAFD3534-0CCB-27BF-1A8C-6E389F329DE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5009BCBB-6628-3874-CDB0-75BF67AF2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18A6D5AC-F4FC-689A-6D15-EE3966D9005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7280C31-ADFA-318C-2DC9-D26201DC86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37C3E1D-A85A-C2E7-A058-D3EA33DA599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AB444A24-1EC5-1202-F476-D61E64A7DE9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041CE5CE-AAD2-A096-DC55-C7CEE467423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BC1C6A2-7666-C50A-919B-9FFF8DB82B3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166DEAB-ED69-3852-440C-D6CD58FE9FA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4B77BB7C-F64B-B075-8197-C6AC2C8E61C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AF435C83-AD71-DED8-B434-4D2E8A60865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34FE9FDB-0EA3-87E8-EE39-8AFD29BF3DC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C54DD74A-8234-2069-E141-9F03FC8F4AF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69758D8A-D712-486B-40AC-D629D7726F02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C5D27F44-081B-9FBF-1584-BED9FD960D8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C7551FF-CE6D-5E46-05C9-17F50A85EFA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7073A398-1E3A-C733-E04E-B76E49FAFA3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3D0EFB0-1122-18E2-CB53-5CCD15A8AC9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C7586943-FA74-F36F-5080-4A6C33524C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7F613923-9109-6E76-64EB-C8C8DD528E7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4482A26A-992C-CBD1-2EF3-AEF08DD6DBD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FBE0F5EE-F378-A1A5-875E-F9EE5AFEFBF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7E8519F4-C894-38B8-E5BD-E97AFB3978A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3DF79C22-D62A-8140-FB82-62539ABA79E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B9D78E4C-D64E-4853-92C1-B4D299E12D0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666D4DFC-9AF0-1985-2958-E814A6E7384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FDF2A2A0-07CC-CBAE-736B-6ADE4CBE9B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E1492C57-E638-AE62-80D9-1D93252BD900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B7323BE0-E1E4-1067-EC0D-FB5D47891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87DD7FEE-56D3-04FC-9D0F-261901BE882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6B7489B2-D57C-8DBC-4B3F-BAB0C8EB5CA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76254C84-8B83-42C9-E246-C486E589DF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05069B0F-886A-6977-5840-1489437109D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D5534CE-02F0-5098-1924-5AA4321A212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58C17D8C-6FBE-B408-A642-683F86E8E1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E24C4481-9E1C-31A4-6CFA-6496ADECD2A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0C98110-0E7D-297C-F20E-FB631E5ECB8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C4394E4B-C308-01CA-9906-6B6B9A109C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5E36C878-92CA-9313-5348-384C0AD0683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8036EA1-9A47-DD0B-3C3D-5F6C6B393144}"/>
              </a:ext>
            </a:extLst>
          </p:cNvPr>
          <p:cNvGrpSpPr/>
          <p:nvPr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0B344EC-9812-9011-2896-C6B8FA1B9F8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470E43C4-E7DD-536F-7DA0-E2FB6AECE54F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BF87BA09-5041-12C9-1A4B-F75269B5B763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C891058E-5ACB-C6B5-C8F9-2838F18A275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28BBEDF0-FA0B-B2E9-3CAB-674939A9608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3252EF61-8667-D344-5FD6-FD4E3972031B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9E4E5621-0BC4-43C8-D2BD-2A28CF4133AF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05C1E84A-C88F-E129-9926-7EB9B432888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20E63E10-E577-10D3-BEC8-6B042481D5D7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6EE6D294-1A41-43FC-7250-F3B90499D0C4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35F82148-C401-C620-565F-3BF2938B0DE9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787494E-1526-C9C2-5E4E-C4610735FB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90673061-75A6-ACCD-FB0B-6FCF73E3D3EA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8C48F1AC-35EA-998C-A7DA-F154D4F4475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A526DF36-5AF4-4604-68F4-C65E9826C142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37C7A9FB-0C4D-D16B-DCEE-A251FE9CB76F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92F402B5-0830-7DCD-29FF-2B35BA58C215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B3AE7425-7544-B79D-39BD-B21C4CCC03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588AC752-6E19-E240-5870-51B07F4687CE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4882D89E-5017-38E7-491A-CFD1F4E6C994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373A2279-A4AD-DDDC-D0F0-82A82F6A63EF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E162D8B5-6742-8DCE-E25D-A78DDF862A0C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ABA77AC9-86D9-E7F7-0E47-BA76661E00DA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4E516EFA-0895-5896-FF08-12E792E55519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ABC2CED7-FAAC-1BE4-D7AA-BE97CC4A7B3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A631DF85-5229-CFAB-84A6-F0A194E83CA7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94B51990-B35C-D223-FA5C-DCB0ED07C21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0A580DC3-1C6B-D26B-9EA2-D3ECECFC4634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A977620E-B62D-1C77-C07D-F6A119D7CB0F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666C8297-7C35-9D2A-819D-2386EABB75F3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E1841AA-2393-AAC8-5259-1824B3A1BC6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7EC4DBE6-D54C-D863-8C5E-C344D9F6BC4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11A6C9F2-209C-E9AC-0E88-27B5AFB71CA0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95ABBC0-C687-58DD-9053-DE48F16CDCD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37A775E4-A209-7DFF-BCCB-351552E453A8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4955247D-1005-4CF5-16A6-10E3F2A1B1A5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C0060602-9FF1-B26D-1981-71C3FB475ED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F61BD176-8DE0-F1D1-4D91-647ED44FED6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D861821C-955E-5123-5BF7-F9D078174BCE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1E095BEB-D877-861A-CB1E-8D827D0E437D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38C39BFD-7CB1-D2F5-2B28-D5B02EA88020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6FF77A36-74F6-9A0C-E82A-1E97D7CF652B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6C29BDEE-A432-E814-5D14-7952E729F831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4C157375-D3C2-3BE5-4EB0-77E158657F35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75C96AB7-079E-FD20-F390-332600B4259B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5F5E9255-479A-EEDF-42EA-5353395BF715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D48D3D48-120C-8F02-2C4A-6C796CE6C2B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1CE3BDE5-652F-4AE1-836E-3F464154910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6AB7F67B-A226-7117-D081-5960B90EB541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D4D79A18-C69F-3DA8-927B-CEAFFE36035C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C9BC704E-EF27-448D-455C-2576CDFC6C0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AA23A8F2-157C-79DD-8FAF-6D1636CABD46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336B2FEE-F8A9-3B58-622F-C1E4B79A2ED6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3BD579BF-4515-8C94-6F20-4C4C47E83D2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6A7563F5-068E-F0AD-69E9-DFD30940E72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F175B50-45FA-8D38-40AF-BAF28F60B68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928BDF40-9846-BF2F-B950-DD46C918DC69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074CA71D-AEF4-ECDB-8FC5-FFDD7990CA29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10C0D29-E368-6E8D-C2A9-C362639BDE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906633C2-78FB-D2BA-E798-FAC89702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F86F2359-6A13-9FB4-CB04-B2B0F18B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A82F889A-1D9F-5FA0-0C8A-B803B49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38EA89-EE5F-48F2-B3B3-77BD7D4474CE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38191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84F6-45AB-1281-29EE-22F8EBEDB2A9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5A9DB-BA61-88FC-E1AD-211247CB3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736C4-ABC4-3D32-310F-D34AD1C1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5D60-4ED3-4BEA-A866-3B2E2A70B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8419350-D69C-A916-7ED8-0AF706D23F45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A434F63-BD7D-1AA4-2BB8-E9E82519297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2E68CA3D-9190-52BD-B2B8-B4E29E5F221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222FF99A-1DF9-C5FE-5D9C-3E9FE6CEC1C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DAACDB1A-D710-F338-F4A0-D49C14D1510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C58E175-ABBC-0761-C9A0-4C8DEE2EB35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0F29A0D-89F0-1DE8-F94A-2410BF15A33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4B632CF1-64ED-1EC8-7F7F-F7DB27CFD62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id="{6E040662-E6CB-9B54-D5F8-8384BAE66034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775E7777-EC58-DDD6-CCA4-C9B5D2F88F7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7C6D9543-203E-714C-DC0D-3A3EF4ECF42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316EECD1-2AE0-19ED-8416-A5B33CB59C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id="{F7CACA07-0F69-3171-00C7-257FA41E34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id="{0C7A9B5C-C481-67BC-E036-BC84494048F5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2573204B-474B-E74A-A1B7-A1BBEC352D1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BF1A04BC-7C3B-F80B-EFA0-CFD5941A03E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95269D99-4BB6-05A5-17E9-58B6195CDA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6855290F-1C68-2281-7621-6232CBEE5A2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B3984DFE-B1BC-44ED-C172-253776506A1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3E8104A9-2C0E-7F69-7913-7AE389C630D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68269F71-8A1B-CD8B-0231-17B39266DC3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F7C7875-FCCE-EA9C-31C5-8A83A28006B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D0ADF60E-F64B-79F2-7844-AE8A74922FE6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9DA08BEF-ECBB-1EA1-831D-77329067991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BD426E78-60C0-FD64-9BC3-B7E1F24733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id="{A32EA200-6C87-3E05-0571-3AF2A78F66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id="{0ADEC39D-EB13-3AF6-1F54-F542F152B74E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id="{69620801-2329-B564-E149-FEFFDB100E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id="{836860F6-76AB-3909-7C10-1743C4B32F8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id="{59E3B27D-E435-7F3B-5568-F40CF2A6BD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id="{322010EC-2116-1241-A96A-21C981449F9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id="{1AAECB4F-8ABF-7568-17D4-CAB20D9C3BB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id="{85F36E11-137D-84B9-4931-21C74ACDC4B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id="{EC18B177-6D1A-55D4-92E0-0D140E7E0CBA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id="{E01C8644-B9B8-466A-4A3E-9936E38440C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id="{92DC126F-A8E5-5DDC-611F-7E84172D76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id="{658B6E7E-5937-62E4-A03F-BCC9B93218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09E590-0028-AFF3-CB08-3C65B736114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A0465193-2CB9-CDF7-C525-8259BB856ED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E1B87EBF-E5CD-9E9D-87EB-DACFB670D67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6047506A-DD08-46F7-FA11-FE1860D410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1EFE5A61-4EF5-35D6-224C-822DF609AB6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0DB5C7C1-4919-2074-0EFA-26817A67462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000D41F5-FB7F-DFCE-934A-FFE3FAB672E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5F9F4592-F222-ED1C-54C4-42B4FC229AB0}"/>
              </a:ext>
            </a:extLst>
          </p:cNvPr>
          <p:cNvGrpSpPr/>
          <p:nvPr userDrawn="1"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612595CD-297C-479E-4E3E-3C2E8D43E38E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D4E2601F-DF6E-AB6A-6A9A-690B1F5495E4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id="{7D57DE3E-D28F-8BCF-F07C-89129C88D267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id="{A27282BE-23FC-157A-26F8-BD7402D2FB1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id="{BCD9E902-A1F0-D2E2-A227-A23F103E8BE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id="{13A48909-9251-CAA7-14D5-79AEA93BAB39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03AA6DED-C3A1-1A93-56C3-DF70972284C8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4FCB675C-2DD0-9ABC-6AB3-FB5C131A5025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id="{CDC2D664-0393-D4B7-65B0-980E1BA1E0BB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id="{BB567355-32A1-061B-9750-B93AFC68F4C0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id="{21447891-7175-3B0F-8109-694AD5131A72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id="{FE8E7982-EC8F-56B3-DD67-163DD0B0D5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id="{86713920-22BE-EE57-FACF-33B4B1B9047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id="{1D3B1F36-2450-F92B-B60C-11D8F7961AA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id="{A2E96900-B32D-4C99-7A4E-287917D2A410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id="{6B5C2FDB-6632-1E73-0859-31D75D9B82D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id="{3C7B6264-D8CF-2E76-AFD6-1242ECAC411C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id="{F3F4F91C-134A-56A3-AF80-D86625C6CDD9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id="{8538BC30-97AF-7912-01AF-233648A1811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id="{D9291A71-BE0C-7FA6-4A80-509A99196686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id="{1E01B677-7386-AF25-0F64-86C24A8CEB84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id="{61A13B02-772F-53FF-AACC-CC441E1EBBBE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id="{206EBB56-099F-2ED0-978A-361CDD6E1FD1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id="{63D2197C-BE8A-0B9E-868E-E4AEA441CE4B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id="{7AECCB1F-5BEB-4D5B-F955-39F55A87A25A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id="{9FD7A5A5-EF94-D7F2-BED6-B9A66703D271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id="{BA7779E1-1C90-0880-F1B8-0AD34337E080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id="{B462FBEC-8FD6-7836-0ECC-6691408CA0B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id="{EED52B09-855A-D1F4-2E15-21099A1E3D57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id="{28A50C12-FCB9-45DE-D106-1093AEAD4A2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id="{3329ED01-0556-8F68-8432-4EFE43D251F4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id="{069374FE-1A86-5C88-47F7-384451D738DB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id="{87461FD9-D743-1EF3-3CC9-4F5D19099A9D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id="{49F1F8E4-BB32-D7D5-3969-C7354318B35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id="{FE90DDA2-6C3D-7DFA-3281-F67C83A39E5B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id="{B6CB29A7-1F84-19A5-C515-467C691861A9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id="{B7A2CA5A-AAC2-B4C6-BB68-E518A689ECD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id="{4E73B742-3CCB-477F-D06F-CD3A4169F40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id="{9ADFC37D-4712-823D-C0DA-06E0AB4CF7E7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id="{25DCE4A8-6A11-BC64-44A8-58B963ED7A52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id="{6D3A39EA-6735-C8E0-8430-84E625A5A39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id="{A25508E3-5EA4-015F-F972-0ECDE59E4A7E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id="{CF8B3D9C-B774-9C4F-310A-808684BB84B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id="{2F51A59E-5987-D4A7-AB28-34BB13A7B6EC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id="{CA22AB2E-CEA4-A92F-2444-5DEF6DB35BC6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id="{249D96DD-F13A-AFE8-F11C-DA94C41E601E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id="{D502384A-BF9F-AA0A-4982-0413C72F4A58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id="{BA0A23BE-09B2-858C-32B5-1E4086464198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id="{9D4DE1A6-462A-2167-6C12-BA25CCF93E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id="{2D4F9F82-E5BC-8B91-33BC-0D5C712491F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id="{7ED1012A-795B-BED6-C771-50053C9CA5A4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id="{4BCDC44A-A5ED-3479-710C-577946119AD2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id="{53EA29E6-90CB-FE14-4491-F299BF282BA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id="{FA9DE1F6-6D62-A366-44B7-D9B68D68A86C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id="{9432F898-290E-9800-86D4-3397E3AC80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id="{DC85C833-7C66-07CA-E1C7-E0A18C451BE5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id="{C270ACC2-E7CD-8863-EF76-4BE6A8D72716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id="{89CFB6BB-05D3-B774-41B4-B4A03761C388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D62B11A5-BCFD-8851-1940-09E57DFD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7AF2AF7E-EAD6-80EE-E62E-1A1AEA24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F5A390D1-7E15-C7BA-DF55-3D53FDC5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7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E2BC75D-BB65-60E6-D9BE-74B23D04589A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E6BA6-0A6C-C575-5816-3B8FD038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B962AB-7B13-DDA0-38BF-8DF2941B3AC4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0139042C-6E5E-C1C0-40F1-98903B06892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6D5AF502-1307-FFD9-7DAE-C02781421636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EECB30F6-4C62-C7DD-0B12-EA9E2CF5E79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DD5831ED-A2A9-FFD1-E3BE-39743E649DB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6E6C4DE8-C315-93BB-8152-528DE72115F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07F8BF53-81D0-1C35-789C-3A67B476682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37FD927C-1BB0-287B-DF32-E66A9A2FB72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AE017E6-81F0-05F4-24A9-4E63F6DD712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294C3926-9EEC-7AB2-6DFD-65A9DF010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65E8EDF4-0841-5D4A-7343-62F6591465F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6BEEB971-3362-1B52-113C-5133981D0D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56C29709-206C-ABAC-86CE-58DE7533BCE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B62614E7-6235-7D79-3505-880A287EAC4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B8D32682-9E01-53F8-FD1E-E5126F660F6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F82F5D7C-D48D-C05F-5803-2032AF261F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CA81BC12-147F-88A2-824F-748A5DB3433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8E53B01D-8E53-D097-355C-AC13144E02C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E7D2ED84-F3D1-CB77-057C-1295CD41A44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4977FE0E-F38B-F021-FEC8-1C10DDA23D9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9D6FF3E8-7365-7E79-159B-3E4818E0488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E721C04-8CB2-7763-EF46-5EDA1CBC26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B461DA0C-9BBB-E3EE-4D51-60D38A855C4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9B477347-9BE9-8458-D643-7D0029DD1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B1376569-992F-BCAA-772D-8E89771C7E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B9502063-959A-9C21-AB2E-D706C3A4EF4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9E7D4978-0BF5-2CCD-E592-8098E6C87D6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9792296A-B340-A4A2-121C-697926EE09C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068C2F9-A0A0-DB41-32AB-32D37FE5056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3A99974-CD95-EF14-22CD-80AE0044835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592FC902-E093-FE18-6DFC-F81145788DE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EF672C84-D581-65F8-7A16-88142B57864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53E1431-1327-9B3C-7BCE-C2A2DE263B5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64654CE9-2C0C-E1BC-2970-E430D9F4B26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C27D7B79-468C-EA3B-BC67-95C55766DA2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4F23C173-15DF-C485-3F49-0EE03ECF7DD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AA6039F4-6D26-229F-582D-5BA53AD75C8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2D9B28B-4A73-AC48-EA5B-66344E1AF9B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25DE791A-B3BB-2C59-8515-18530910D73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id="{7283A08F-5CD2-C18C-8AA1-077C8AA86AD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id="{492277FD-17B0-43B8-3A87-EC0D99DEDF3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id="{7630AD5C-C3FE-353B-05C0-3587C1ED76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id="{E169F6AB-D3A8-3F66-A019-947D4121EBC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766D2E0A-3D46-7750-123E-384C3A0DB4F8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7C9C140-4503-69D9-9A5A-E3DD106C47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99571F6D-F4AF-3549-8442-A06E9AC80B43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A978D89A-E8DB-4CE9-C06A-96E4F5D4105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7E43E796-BD21-8D9B-6C77-B312BBDD8093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AACCFA56-0A40-B9E9-ACA5-9BF3F6A2C15E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EB7785D5-442B-7528-72D8-4FC56F615173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C962EFEE-FF1B-D597-FAEF-DD968844926B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64915AF9-D441-DC29-327F-4D81CD0D31D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25AC1273-7CC9-C308-4CBC-9A7792478051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457449E9-AA95-35C6-04BF-C175FC81E26A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EC1DC6CD-E050-968B-2960-3F2CC1A8C3E8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451C97E6-1736-0720-4E72-86AF728728A8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96560D31-AA80-6320-AE28-413B903443F1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id="{48A6F9A1-C4A7-868E-31A6-6E8E509CDA3B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id="{36D2E737-0DFC-4F49-1C7F-90204D42FF43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id="{6F0C84FA-D57D-D213-39D8-AE0F8457F311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id="{A1E97388-E468-56A7-6920-320012B07E8B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id="{CE96582D-1AC7-7476-DF84-603CA4E716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id="{5D3AF496-1A9D-FA8A-7C66-816D09883D3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id="{C26D3B0E-A20F-0AB4-1D1E-270529F5BB37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id="{DCA5DD04-4313-4ADA-7900-AACF19209058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id="{A767CB6F-C376-CB05-3538-F4DD1A180C9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id="{5F23E848-A8F9-04FB-B675-79A8B700A09F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id="{CA37E66E-D266-4320-9CD2-1F5579DD99AD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id="{09D0946D-B795-12B9-560F-2A0F9F70B88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id="{34B38E2A-7740-3754-B6D6-85789CE864E9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id="{C5211929-8AC6-8241-13C9-03D1A4A40294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id="{3024B271-D651-1B8A-9F12-BAC9BB2C837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id="{D2A519F7-6C9A-B02B-77F2-D1B86C5ADB96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id="{13162E2E-8196-F7D3-5F43-E8E9D2EA71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id="{EE0E6FC6-91E5-C564-A445-6F319FE99741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id="{4870AB13-12F5-0003-AE8C-C81D289A80C4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id="{8E5A91F9-DC7A-26F3-08C2-D77F6C7F438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id="{7B9CFEF8-5F66-44DE-7778-3088E2E535CA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id="{D4BEEC91-AC5A-6BDF-22D1-F02C2F4502A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id="{523ADC99-5DC4-EFF4-5BAF-A6A9788FA862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id="{7FB32AF4-076F-58F0-5DC3-765C1396526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id="{796E0D0B-F9CC-D2FB-AD97-2335D4BC382A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id="{D649682D-7503-3DAD-54EB-785D40B9AAB8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id="{75411294-2CF9-1761-C4A2-2C1DFEE482F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id="{705103F9-376F-63C2-6927-6E4044092F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id="{FEB3660B-6C58-9FDB-6574-B39A835950FA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id="{3A0EBA64-9861-2A45-8312-1F09A888F96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id="{1F05930A-2C52-E7C2-8B13-C693AD490E65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id="{5F2F338B-484A-C208-360C-B50422A6F2CD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id="{E3D3F71C-40AB-E17E-4558-6F6CBBB21CC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id="{42730F9E-C238-3EBA-50A5-526588C5A3B4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id="{875330D4-6B35-0449-85AC-2A1AD8FC58AB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id="{51445CE0-366A-BF23-9B58-F00CF16DC71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id="{9B257BB0-6B44-B4F7-8449-C62FF185E297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id="{F469689D-20BA-C4AA-FA98-751EF9A70E29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id="{E5A452CD-D382-3F33-3E2D-BAF81B09B580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id="{CBDFECC1-25C7-CA14-9DC1-EC0779EE2F3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id="{63D78512-07B2-07B1-1CD7-67B0D1AE09C3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id="{4EFA639F-05F1-F66A-9696-469D6DD37B9B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id="{78EDDF8C-5E8D-5AD3-C60D-1F2B990E0522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id="{054752AA-4883-F19C-8E50-7074504F9477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id="{8413A217-97A6-2F42-72BE-B75BC394378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id="{F7B87AA5-E44F-78A7-09D9-5453DADD8C0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1">
              <a:extLst>
                <a:ext uri="{FF2B5EF4-FFF2-40B4-BE49-F238E27FC236}">
                  <a16:creationId xmlns:a16="http://schemas.microsoft.com/office/drawing/2014/main" id="{A9ECE8D9-343B-6FA0-2C6C-9C400428766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2">
              <a:extLst>
                <a:ext uri="{FF2B5EF4-FFF2-40B4-BE49-F238E27FC236}">
                  <a16:creationId xmlns:a16="http://schemas.microsoft.com/office/drawing/2014/main" id="{0B458B82-9E3A-9A66-6AD0-AA7036A55019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D2F6D119-DB3F-7B0D-AE84-EA79BC5889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4">
              <a:extLst>
                <a:ext uri="{FF2B5EF4-FFF2-40B4-BE49-F238E27FC236}">
                  <a16:creationId xmlns:a16="http://schemas.microsoft.com/office/drawing/2014/main" id="{47F2430E-52FE-B3C5-12E9-8993C2BFADF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707A46BF-F161-55E3-F996-3AE95A9B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9E95CB42-33C1-2951-59F6-C36F6F4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4D7444-D477-41D9-B7E1-84525A618AE3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580368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6309CE-FB51-1FCF-F3F2-2445F39B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1838"/>
            <a:ext cx="2103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116872-339F-F1D8-7809-5BDF77D8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6013"/>
            <a:ext cx="2103120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3C0B0-819E-5844-F1F2-FA66169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fld id="{3A2B33F6-6F36-42CA-8AF1-433B68934B9F}" type="datetimeFigureOut">
              <a:rPr lang="ro-RO"/>
              <a:pPr>
                <a:defRPr/>
              </a:pPr>
              <a:t>27.02.2026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A1D6-5BAD-213F-C11C-20993499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28575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861C6-D312-B156-4BC0-B285D92B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3A3A3"/>
                </a:solidFill>
              </a:defRPr>
            </a:lvl1pPr>
          </a:lstStyle>
          <a:p>
            <a:fld id="{E1CAE997-C38C-488A-85FA-8B2542F2F78C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9144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13716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18288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passeportsante.net/sante-mentale/deprime-depression?doc=depression-reconnaitre-signes-depression-adolesc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negativo-x-independentes-42774/" TargetMode="External"/><Relationship Id="rId3" Type="http://schemas.openxmlformats.org/officeDocument/2006/relationships/image" Target="../media/image33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hyperlink" Target="https://ro.dreamstime.com/pictograma-bif%C4%83-bifa%C8%9Bi-marcajul-cu-cerc-pe-fundal-alb-ilustra%C8%9Bie-vectorial%C4%83-image358645058" TargetMode="External"/><Relationship Id="rId4" Type="http://schemas.openxmlformats.org/officeDocument/2006/relationships/hyperlink" Target="https://www.youniteonline.com/it/corsi/genitori/comunicare-con-un-adolescente/" TargetMode="External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1.ro/lifestyle/family/conflictul-intre-generatii-comunicarea-intre-parinti-si-adolescenti-id95306.html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xabay.com/ro/illustrations/ro%C8%99u-inima-contur-proiecta-1218015/" TargetMode="External"/><Relationship Id="rId5" Type="http://schemas.openxmlformats.org/officeDocument/2006/relationships/image" Target="../media/image38.pn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istockphoto.com/photos/boy-drinking-alcohol" TargetMode="External"/><Relationship Id="rId9" Type="http://schemas.openxmlformats.org/officeDocument/2006/relationships/hyperlink" Target="https://cursoseducadores.blogspot.com/2014/02/violencia-juvenil-caracteristicas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8%AA%E0%B8%B5%E0%B9%81%E0%B8%94%E0%B8%87-%E0%B8%81%E0%B8%B2%E0%B8%A3%E0%B9%80%E0%B8%95%E0%B9%89%E0%B8%99%E0%B8%82%E0%B8%AD%E0%B8%87%E0%B8%AB%E0%B8%B1%E0%B8%A7%E0%B9%83%E0%B8%88-%E0%B8%AA%E0%B8%B8%E0%B8%82%E0%B8%A0%E0%B8%B2%E0%B8%9E-%E0%B8%A3%E0%B8%B1%E0%B8%81-304570/" TargetMode="External"/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12" Type="http://schemas.openxmlformats.org/officeDocument/2006/relationships/hyperlink" Target="https://atoustickers.com/messages-brefs/6860-interdit-moins-18-ans-alcool-10cm-sticker-autocollan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vecteezy.com/vector-art/15087787-graphic-flat-design-drawing-policeman-on-crossing-path-near-traffic-light-in-full-uniform-lifting-traffic-stop-sign-controlling-crowd-of-vehicles-during-rush-hour-cartoon-style-vector-illustration" TargetMode="External"/><Relationship Id="rId11" Type="http://schemas.openxmlformats.org/officeDocument/2006/relationships/image" Target="../media/image44.jpg"/><Relationship Id="rId5" Type="http://schemas.openxmlformats.org/officeDocument/2006/relationships/image" Target="../media/image41.jpg"/><Relationship Id="rId10" Type="http://schemas.openxmlformats.org/officeDocument/2006/relationships/hyperlink" Target="https://raportuldegarda.ro/am-tensiunea-arteriala-130-80-ce-trebuie-sa-fac/" TargetMode="External"/><Relationship Id="rId4" Type="http://schemas.openxmlformats.org/officeDocument/2006/relationships/hyperlink" Target="https://cabaretnews.ro/de-ce-au-fost-alese-culorile-rosu-galben-si-verde-pentru-semafor-exista-o-explicatie-stiintifica/" TargetMode="External"/><Relationship Id="rId9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istockphoto.com/ro/fotografii/atten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urofm.ro/respiratul-in-punga-pe-timpul-unui-atac-de-panica-mit-sa-adevar/semn-de-intrebare-1/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ezondegeneratie.nl/themas/alcoholpreventie/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www.qbebe.ro/copilul/sanatate/consumul-de-alcool-la-adolescenti-efecte-si-riscur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ngtree.com/free-png-vectors/intestinal-complications-vec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83B3-C387-EBBB-F6AF-7BEF3B47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925" y="723900"/>
            <a:ext cx="14678025" cy="10175875"/>
          </a:xfrm>
        </p:spPr>
        <p:txBody>
          <a:bodyPr/>
          <a:lstStyle/>
          <a:p>
            <a:pPr algn="ctr" eaLnBrk="1" hangingPunct="1"/>
            <a:r>
              <a:rPr lang="ro-RO" altLang="en-US" sz="5900" dirty="0"/>
              <a:t>CAMPANIA NAȚIONALĂ </a:t>
            </a:r>
            <a:br>
              <a:rPr lang="ro-RO" altLang="en-US" sz="5900" dirty="0"/>
            </a:br>
            <a:r>
              <a:rPr lang="ro-RO" altLang="en-US" sz="5900" dirty="0"/>
              <a:t>DE PREVENȚIE A CONSUMULUI DE ALCOOL</a:t>
            </a: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br>
              <a:rPr lang="ro-RO" altLang="en-US" sz="5900" dirty="0"/>
            </a:br>
            <a:r>
              <a:rPr lang="ro-RO" altLang="en-US" sz="4800" dirty="0">
                <a:solidFill>
                  <a:schemeClr val="accent1"/>
                </a:solidFill>
              </a:rPr>
              <a:t>„Părinți informați, adolescenți protejați!</a:t>
            </a:r>
            <a:br>
              <a:rPr lang="ro-RO" altLang="en-US" sz="4800" dirty="0">
                <a:solidFill>
                  <a:schemeClr val="accent1"/>
                </a:solidFill>
              </a:rPr>
            </a:br>
            <a:r>
              <a:rPr lang="ro-RO" altLang="en-US" sz="4800" dirty="0">
                <a:solidFill>
                  <a:schemeClr val="accent1"/>
                </a:solidFill>
              </a:rPr>
              <a:t>Fii un exemplu pentru copilul tău!”</a:t>
            </a:r>
            <a:br>
              <a:rPr lang="ro-RO" altLang="en-US" sz="4800" dirty="0"/>
            </a:br>
            <a:br>
              <a:rPr lang="ro-RO" altLang="en-US" sz="4800" dirty="0"/>
            </a:br>
            <a:br>
              <a:rPr lang="ro-RO" altLang="en-US" sz="5900" dirty="0"/>
            </a:br>
            <a:endParaRPr lang="ro-RO" altLang="en-US" sz="5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445D3-4626-4494-BD68-C22B7647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412" y="9268752"/>
            <a:ext cx="3273909" cy="3262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1E8A6-D8D3-4BAA-A445-1B65AF3A082C}"/>
              </a:ext>
            </a:extLst>
          </p:cNvPr>
          <p:cNvSpPr/>
          <p:nvPr/>
        </p:nvSpPr>
        <p:spPr>
          <a:xfrm>
            <a:off x="14839691" y="10668942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MAI- IUNIE 202</a:t>
            </a:r>
            <a:r>
              <a:rPr lang="ro-RO" sz="2800" dirty="0">
                <a:solidFill>
                  <a:schemeClr val="bg1"/>
                </a:solidFill>
              </a:rPr>
              <a:t>6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AF40E-AB33-402B-AF76-1BC7540BB470}"/>
              </a:ext>
            </a:extLst>
          </p:cNvPr>
          <p:cNvSpPr/>
          <p:nvPr/>
        </p:nvSpPr>
        <p:spPr>
          <a:xfrm>
            <a:off x="13959193" y="12861561"/>
            <a:ext cx="3553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Material </a:t>
            </a:r>
            <a:r>
              <a:rPr lang="en-GB" sz="2400" dirty="0" err="1">
                <a:solidFill>
                  <a:schemeClr val="bg1"/>
                </a:solidFill>
              </a:rPr>
              <a:t>destinat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părinților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E55A0AAC-38BE-4A66-A4ED-FBB7671DC573}"/>
              </a:ext>
            </a:extLst>
          </p:cNvPr>
          <p:cNvSpPr/>
          <p:nvPr/>
        </p:nvSpPr>
        <p:spPr>
          <a:xfrm>
            <a:off x="1212796" y="5435570"/>
            <a:ext cx="4197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dirty="0">
                <a:solidFill>
                  <a:schemeClr val="bg1"/>
                </a:solidFill>
              </a:rPr>
              <a:t>Fii tu însuți! </a:t>
            </a:r>
          </a:p>
          <a:p>
            <a:pPr algn="ctr"/>
            <a:r>
              <a:rPr lang="ro-RO" sz="6000" dirty="0">
                <a:solidFill>
                  <a:schemeClr val="bg1"/>
                </a:solidFill>
              </a:rPr>
              <a:t>Fără filtre. </a:t>
            </a:r>
          </a:p>
          <a:p>
            <a:pPr algn="ctr"/>
            <a:r>
              <a:rPr lang="ro-RO" sz="6000" dirty="0">
                <a:solidFill>
                  <a:schemeClr val="bg1"/>
                </a:solidFill>
              </a:rPr>
              <a:t>Fără alcool</a:t>
            </a:r>
            <a:r>
              <a:rPr lang="ro-RO" sz="6000" dirty="0">
                <a:solidFill>
                  <a:srgbClr val="EFEFE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81C09634-5010-45A1-8296-061023A9A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750821" y="8877300"/>
            <a:ext cx="8633179" cy="4856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226" y="782637"/>
            <a:ext cx="12950826" cy="1295082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BA0194-8FA4-D1A5-0EFC-06082506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953" y="1975963"/>
            <a:ext cx="15668897" cy="105641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sz="3600" b="1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Fiți atenți la următoarele semne:</a:t>
            </a:r>
          </a:p>
          <a:p>
            <a:pPr>
              <a:spcBef>
                <a:spcPct val="0"/>
              </a:spcBef>
            </a:pPr>
            <a:endParaRPr lang="ro-RO" sz="3600" b="1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2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</a:t>
            </a: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Modificări de dispoziție, inclusiv furie sau iritabilitate.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Probleme școlare, scăderea performanței sau conflicte cu profesorii.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Izolare sau schimbarea grupului de prieteni.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Oboseală frecventă sau energie scăzută.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Lipsa interesului pentru activități, hobby-uri sau igiena personală.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✔️Evitarea contactului vizual și izolarea de familie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Sticle cu alcool găsite în camera adolescentului.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Respirație cu miros de alcool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Insomnii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3AEE3-2CB8-4FBB-8921-43F9DD7B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11" y="246185"/>
            <a:ext cx="15336389" cy="2306515"/>
          </a:xfrm>
        </p:spPr>
        <p:txBody>
          <a:bodyPr/>
          <a:lstStyle/>
          <a:p>
            <a:r>
              <a:rPr lang="it-IT" sz="4800" b="1" dirty="0"/>
              <a:t>Semne că adolescentul are probleme cu alcoolul</a:t>
            </a:r>
            <a:br>
              <a:rPr lang="it-IT" dirty="0"/>
            </a:br>
            <a:endParaRPr lang="en-GB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A7A5FCBC-121F-4333-AE6B-C3ACC6958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243" y="7789867"/>
            <a:ext cx="1310753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27511" y="314539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Cum este cel mai eficient să reacționați dacă copilul a consumat alcool?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226" y="330957"/>
            <a:ext cx="13716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4C3F03-4242-43A4-86EC-DA9F23B207EA}"/>
              </a:ext>
            </a:extLst>
          </p:cNvPr>
          <p:cNvSpPr/>
          <p:nvPr/>
        </p:nvSpPr>
        <p:spPr>
          <a:xfrm>
            <a:off x="7901323" y="2714357"/>
            <a:ext cx="161840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chemeClr val="tx2"/>
                </a:solidFill>
              </a:rPr>
              <a:t>✔️</a:t>
            </a:r>
            <a:r>
              <a:rPr lang="ro-RO" sz="4400" dirty="0"/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Păstrați-vă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calmul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ascultăți</a:t>
            </a:r>
            <a:r>
              <a:rPr lang="en-GB" sz="4400" b="1" dirty="0">
                <a:solidFill>
                  <a:schemeClr val="tx2"/>
                </a:solidFill>
              </a:rPr>
              <a:t>-l </a:t>
            </a:r>
            <a:r>
              <a:rPr lang="en-GB" sz="4400" b="1" dirty="0" err="1">
                <a:solidFill>
                  <a:schemeClr val="tx2"/>
                </a:solidFill>
              </a:rPr>
              <a:t>fără</a:t>
            </a:r>
            <a:r>
              <a:rPr lang="en-GB" sz="4400" b="1" dirty="0">
                <a:solidFill>
                  <a:schemeClr val="tx2"/>
                </a:solidFill>
              </a:rPr>
              <a:t> a-l </a:t>
            </a:r>
            <a:r>
              <a:rPr lang="en-GB" sz="4400" b="1" dirty="0" err="1">
                <a:solidFill>
                  <a:schemeClr val="tx2"/>
                </a:solidFill>
              </a:rPr>
              <a:t>certa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imediat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</a:t>
            </a:r>
            <a:r>
              <a:rPr lang="en-GB" sz="4400" b="1" dirty="0" err="1">
                <a:solidFill>
                  <a:schemeClr val="tx2"/>
                </a:solidFill>
              </a:rPr>
              <a:t>Aflați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motivele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pentru</a:t>
            </a:r>
            <a:r>
              <a:rPr lang="en-GB" sz="4400" b="1" dirty="0">
                <a:solidFill>
                  <a:schemeClr val="tx2"/>
                </a:solidFill>
              </a:rPr>
              <a:t> care a ales </a:t>
            </a:r>
            <a:r>
              <a:rPr lang="en-GB" sz="4400" b="1" dirty="0" err="1">
                <a:solidFill>
                  <a:schemeClr val="tx2"/>
                </a:solidFill>
              </a:rPr>
              <a:t>să</a:t>
            </a:r>
            <a:r>
              <a:rPr lang="en-GB" sz="4400" b="1" dirty="0">
                <a:solidFill>
                  <a:schemeClr val="tx2"/>
                </a:solidFill>
              </a:rPr>
              <a:t> consume </a:t>
            </a:r>
            <a:r>
              <a:rPr lang="en-GB" sz="4400" b="1" dirty="0" err="1">
                <a:solidFill>
                  <a:schemeClr val="tx2"/>
                </a:solidFill>
              </a:rPr>
              <a:t>alcool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 </a:t>
            </a:r>
            <a:r>
              <a:rPr lang="en-GB" sz="4400" b="1" dirty="0" err="1">
                <a:solidFill>
                  <a:schemeClr val="tx2"/>
                </a:solidFill>
              </a:rPr>
              <a:t>Discut</a:t>
            </a:r>
            <a:r>
              <a:rPr lang="ro-RO" sz="4400" b="1" dirty="0">
                <a:solidFill>
                  <a:schemeClr val="tx2"/>
                </a:solidFill>
              </a:rPr>
              <a:t>a</a:t>
            </a:r>
            <a:r>
              <a:rPr lang="en-GB" sz="4400" b="1" dirty="0" err="1">
                <a:solidFill>
                  <a:schemeClr val="tx2"/>
                </a:solidFill>
              </a:rPr>
              <a:t>ți</a:t>
            </a:r>
            <a:r>
              <a:rPr lang="en-GB" sz="4400" b="1" dirty="0">
                <a:solidFill>
                  <a:schemeClr val="tx2"/>
                </a:solidFill>
              </a:rPr>
              <a:t> cu el </a:t>
            </a:r>
            <a:r>
              <a:rPr lang="en-GB" sz="4400" b="1" dirty="0" err="1">
                <a:solidFill>
                  <a:schemeClr val="tx2"/>
                </a:solidFill>
              </a:rPr>
              <a:t>despre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consecințe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stabiliți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limite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clare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 </a:t>
            </a:r>
            <a:r>
              <a:rPr lang="en-GB" sz="4400" b="1" dirty="0" err="1">
                <a:solidFill>
                  <a:schemeClr val="tx2"/>
                </a:solidFill>
              </a:rPr>
              <a:t>Găsiți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împreună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soluții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pentru</a:t>
            </a:r>
            <a:r>
              <a:rPr lang="en-GB" sz="4400" b="1" dirty="0">
                <a:solidFill>
                  <a:schemeClr val="tx2"/>
                </a:solidFill>
              </a:rPr>
              <a:t> a </a:t>
            </a:r>
            <a:r>
              <a:rPr lang="en-GB" sz="4400" b="1" dirty="0" err="1">
                <a:solidFill>
                  <a:schemeClr val="tx2"/>
                </a:solidFill>
              </a:rPr>
              <a:t>preveni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astfel</a:t>
            </a:r>
            <a:r>
              <a:rPr lang="en-GB" sz="4400" b="1" dirty="0">
                <a:solidFill>
                  <a:schemeClr val="tx2"/>
                </a:solidFill>
              </a:rPr>
              <a:t> de </a:t>
            </a:r>
            <a:r>
              <a:rPr lang="en-GB" sz="4400" b="1" dirty="0" err="1">
                <a:solidFill>
                  <a:schemeClr val="tx2"/>
                </a:solidFill>
              </a:rPr>
              <a:t>situații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în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viitor</a:t>
            </a:r>
            <a:endParaRPr lang="en-GB" sz="4400" b="1" dirty="0">
              <a:solidFill>
                <a:schemeClr val="tx2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4FB7C58-8873-49FC-BBC7-FA816994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01" y="7477746"/>
            <a:ext cx="9372600" cy="625571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06850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7EF328-0627-C3B5-8E03-EE3F4E52DEF1}"/>
              </a:ext>
            </a:extLst>
          </p:cNvPr>
          <p:cNvSpPr/>
          <p:nvPr/>
        </p:nvSpPr>
        <p:spPr>
          <a:xfrm>
            <a:off x="20363436" y="315457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9F88D55-F6E9-4116-A6AB-14A55940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10" y="724751"/>
            <a:ext cx="18899873" cy="1540931"/>
          </a:xfrm>
        </p:spPr>
        <p:txBody>
          <a:bodyPr/>
          <a:lstStyle/>
          <a:p>
            <a:r>
              <a:rPr lang="it-IT" sz="4800" dirty="0"/>
              <a:t>Rolul părinților în prevenția consumului de alcool la adolescenți</a:t>
            </a:r>
            <a:r>
              <a:rPr lang="ro-RO" sz="4800" dirty="0"/>
              <a:t> (1)</a:t>
            </a:r>
            <a:br>
              <a:rPr lang="it-IT" dirty="0"/>
            </a:b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D6CF7C-2E8A-459B-B104-A6BDB1CBE0FD}"/>
              </a:ext>
            </a:extLst>
          </p:cNvPr>
          <p:cNvSpPr/>
          <p:nvPr/>
        </p:nvSpPr>
        <p:spPr>
          <a:xfrm>
            <a:off x="1541431" y="2265682"/>
            <a:ext cx="21466630" cy="1252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262262"/>
                </a:solidFill>
              </a:rPr>
              <a:t>1. </a:t>
            </a:r>
            <a:r>
              <a:rPr lang="en-GB" sz="4400" b="1" dirty="0" err="1">
                <a:solidFill>
                  <a:srgbClr val="262262"/>
                </a:solidFill>
              </a:rPr>
              <a:t>Comunicarea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deschisă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onestă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Inițierea </a:t>
            </a:r>
            <a:r>
              <a:rPr lang="en-GB" sz="3600" dirty="0" err="1">
                <a:solidFill>
                  <a:schemeClr val="tx2"/>
                </a:solidFill>
              </a:rPr>
              <a:t>discuției</a:t>
            </a:r>
            <a:r>
              <a:rPr lang="en-GB" sz="3600" dirty="0">
                <a:solidFill>
                  <a:schemeClr val="tx2"/>
                </a:solidFill>
              </a:rPr>
              <a:t> din </a:t>
            </a:r>
            <a:r>
              <a:rPr lang="en-GB" sz="3600" dirty="0" err="1">
                <a:solidFill>
                  <a:schemeClr val="tx2"/>
                </a:solidFill>
              </a:rPr>
              <a:t>timp</a:t>
            </a:r>
            <a:r>
              <a:rPr lang="en-GB" sz="3600" dirty="0">
                <a:solidFill>
                  <a:schemeClr val="tx2"/>
                </a:solidFill>
              </a:rPr>
              <a:t>: Este important ca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înceapă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conversațiile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ro-RO" sz="3600" dirty="0">
                <a:solidFill>
                  <a:schemeClr val="tx2"/>
                </a:solidFill>
              </a:rPr>
              <a:t>consumul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înainte</a:t>
            </a:r>
            <a:r>
              <a:rPr lang="en-GB" sz="3600" dirty="0">
                <a:solidFill>
                  <a:schemeClr val="tx2"/>
                </a:solidFill>
              </a:rPr>
              <a:t> ca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expuși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presiunii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sociale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Crearea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unui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spațiu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sigur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discuții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simtă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că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pune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întrebări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împărtăși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gândurile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fără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teama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pedeapsă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Evitarea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tonului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moralizator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loc</a:t>
            </a:r>
            <a:r>
              <a:rPr lang="en-GB" sz="3600" dirty="0">
                <a:solidFill>
                  <a:schemeClr val="tx2"/>
                </a:solidFill>
              </a:rPr>
              <a:t> de „Nu ai </a:t>
            </a:r>
            <a:r>
              <a:rPr lang="en-GB" sz="3600" dirty="0" err="1">
                <a:solidFill>
                  <a:schemeClr val="tx2"/>
                </a:solidFill>
              </a:rPr>
              <a:t>voie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bei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așa</a:t>
            </a:r>
            <a:r>
              <a:rPr lang="en-GB" sz="3600" dirty="0">
                <a:solidFill>
                  <a:schemeClr val="tx2"/>
                </a:solidFill>
              </a:rPr>
              <a:t> spun </a:t>
            </a:r>
            <a:r>
              <a:rPr lang="en-GB" sz="3600" dirty="0" err="1">
                <a:solidFill>
                  <a:schemeClr val="tx2"/>
                </a:solidFill>
              </a:rPr>
              <a:t>eu</a:t>
            </a:r>
            <a:r>
              <a:rPr lang="en-GB" sz="3600" dirty="0">
                <a:solidFill>
                  <a:schemeClr val="tx2"/>
                </a:solidFill>
              </a:rPr>
              <a:t>!”, </a:t>
            </a:r>
            <a:r>
              <a:rPr lang="en-GB" sz="3600" dirty="0" err="1">
                <a:solidFill>
                  <a:schemeClr val="tx2"/>
                </a:solidFill>
              </a:rPr>
              <a:t>este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eficient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explice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riscurile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reale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impactul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asupra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sănătății</a:t>
            </a:r>
            <a:r>
              <a:rPr lang="ro-RO" sz="3600" dirty="0">
                <a:solidFill>
                  <a:schemeClr val="tx2"/>
                </a:solidFill>
              </a:rPr>
              <a:t>.</a:t>
            </a:r>
          </a:p>
          <a:p>
            <a:endParaRPr lang="ro-RO" sz="36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2. </a:t>
            </a:r>
            <a:r>
              <a:rPr lang="en-GB" sz="4400" b="1" dirty="0" err="1">
                <a:solidFill>
                  <a:srgbClr val="262262"/>
                </a:solidFill>
              </a:rPr>
              <a:t>Stabilirea</a:t>
            </a:r>
            <a:r>
              <a:rPr lang="en-GB" sz="4400" b="1" dirty="0">
                <a:solidFill>
                  <a:srgbClr val="262262"/>
                </a:solidFill>
              </a:rPr>
              <a:t> de reguli </a:t>
            </a:r>
            <a:r>
              <a:rPr lang="en-GB" sz="4400" b="1" dirty="0" err="1">
                <a:solidFill>
                  <a:srgbClr val="262262"/>
                </a:solidFill>
              </a:rPr>
              <a:t>clare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consecvente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Definirea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unor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așteptări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ferme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au </a:t>
            </a:r>
            <a:r>
              <a:rPr lang="en-GB" sz="3600" dirty="0" err="1">
                <a:solidFill>
                  <a:schemeClr val="tx2"/>
                </a:solidFill>
              </a:rPr>
              <a:t>nevoie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limite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clare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privind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 De </a:t>
            </a:r>
            <a:r>
              <a:rPr lang="en-GB" sz="3600" dirty="0" err="1">
                <a:solidFill>
                  <a:schemeClr val="tx2"/>
                </a:solidFill>
              </a:rPr>
              <a:t>exemplu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spune</a:t>
            </a:r>
            <a:r>
              <a:rPr lang="en-GB" sz="3600" dirty="0">
                <a:solidFill>
                  <a:schemeClr val="tx2"/>
                </a:solidFill>
              </a:rPr>
              <a:t>: „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familia </a:t>
            </a:r>
            <a:r>
              <a:rPr lang="en-GB" sz="3600" dirty="0" err="1">
                <a:solidFill>
                  <a:schemeClr val="tx2"/>
                </a:solidFill>
              </a:rPr>
              <a:t>noastră</a:t>
            </a:r>
            <a:r>
              <a:rPr lang="en-GB" sz="3600" dirty="0">
                <a:solidFill>
                  <a:schemeClr val="tx2"/>
                </a:solidFill>
              </a:rPr>
              <a:t>, nu </a:t>
            </a:r>
            <a:r>
              <a:rPr lang="en-GB" sz="3600" dirty="0" err="1">
                <a:solidFill>
                  <a:schemeClr val="tx2"/>
                </a:solidFill>
              </a:rPr>
              <a:t>acceptăm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ro-RO" sz="3600" dirty="0">
                <a:solidFill>
                  <a:schemeClr val="tx2"/>
                </a:solidFill>
              </a:rPr>
              <a:t>.</a:t>
            </a:r>
            <a:r>
              <a:rPr lang="en-GB" sz="3600" dirty="0">
                <a:solidFill>
                  <a:schemeClr val="tx2"/>
                </a:solidFill>
              </a:rPr>
              <a:t>”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ro-RO" sz="3600" dirty="0">
                <a:solidFill>
                  <a:schemeClr val="tx2"/>
                </a:solidFill>
              </a:rPr>
              <a:t>Sancționarea abaterilor de la reguli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regulile</a:t>
            </a:r>
            <a:r>
              <a:rPr lang="en-GB" sz="3600" dirty="0">
                <a:solidFill>
                  <a:schemeClr val="tx2"/>
                </a:solidFill>
              </a:rPr>
              <a:t> sunt </a:t>
            </a:r>
            <a:r>
              <a:rPr lang="en-GB" sz="3600" dirty="0" err="1">
                <a:solidFill>
                  <a:schemeClr val="tx2"/>
                </a:solidFill>
              </a:rPr>
              <a:t>încălcate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existe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consecințe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clare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echilibrate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astfel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încât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adolescentul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înțeleagă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importanța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respectării</a:t>
            </a:r>
            <a:r>
              <a:rPr lang="en-GB" sz="3600" dirty="0">
                <a:solidFill>
                  <a:schemeClr val="tx2"/>
                </a:solidFill>
              </a:rPr>
              <a:t> lor.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Monitorizarea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discretă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Fără</a:t>
            </a:r>
            <a:r>
              <a:rPr lang="en-GB" sz="3600" dirty="0">
                <a:solidFill>
                  <a:schemeClr val="tx2"/>
                </a:solidFill>
              </a:rPr>
              <a:t> a fi </a:t>
            </a:r>
            <a:r>
              <a:rPr lang="en-GB" sz="3600" dirty="0" err="1">
                <a:solidFill>
                  <a:schemeClr val="tx2"/>
                </a:solidFill>
              </a:rPr>
              <a:t>excesiv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restrictivi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conștienți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locurile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persoanele</a:t>
            </a:r>
            <a:r>
              <a:rPr lang="en-GB" sz="3600" dirty="0">
                <a:solidFill>
                  <a:schemeClr val="tx2"/>
                </a:solidFill>
              </a:rPr>
              <a:t> cu care </a:t>
            </a:r>
            <a:r>
              <a:rPr lang="en-GB" sz="3600" dirty="0" err="1">
                <a:solidFill>
                  <a:schemeClr val="tx2"/>
                </a:solidFill>
              </a:rPr>
              <a:t>își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petrece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copilul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timpul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tx2"/>
              </a:solidFill>
            </a:endParaRPr>
          </a:p>
          <a:p>
            <a:endParaRPr lang="ro-RO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D0B1A2-974D-4B6D-8D9A-E0D7CBCF81F4}"/>
              </a:ext>
            </a:extLst>
          </p:cNvPr>
          <p:cNvSpPr/>
          <p:nvPr/>
        </p:nvSpPr>
        <p:spPr>
          <a:xfrm>
            <a:off x="1541431" y="10360098"/>
            <a:ext cx="2050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11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7EF328-0627-C3B5-8E03-EE3F4E52DEF1}"/>
              </a:ext>
            </a:extLst>
          </p:cNvPr>
          <p:cNvSpPr/>
          <p:nvPr/>
        </p:nvSpPr>
        <p:spPr>
          <a:xfrm>
            <a:off x="20363436" y="315457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9F88D55-F6E9-4116-A6AB-14A55940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09" y="700688"/>
            <a:ext cx="18899873" cy="1179761"/>
          </a:xfrm>
        </p:spPr>
        <p:txBody>
          <a:bodyPr/>
          <a:lstStyle/>
          <a:p>
            <a:r>
              <a:rPr lang="it-IT" sz="4800" dirty="0"/>
              <a:t>Rolul părinților în prevenția consumului de alcool la adolescenți</a:t>
            </a:r>
            <a:r>
              <a:rPr lang="ro-RO" sz="4800" dirty="0"/>
              <a:t> (2)</a:t>
            </a:r>
            <a:br>
              <a:rPr lang="it-IT" dirty="0"/>
            </a:b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D6CF7C-2E8A-459B-B104-A6BDB1CBE0FD}"/>
              </a:ext>
            </a:extLst>
          </p:cNvPr>
          <p:cNvSpPr/>
          <p:nvPr/>
        </p:nvSpPr>
        <p:spPr>
          <a:xfrm>
            <a:off x="1458685" y="662822"/>
            <a:ext cx="21466630" cy="1400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4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3. </a:t>
            </a:r>
            <a:r>
              <a:rPr lang="en-GB" sz="4400" b="1" dirty="0" err="1">
                <a:solidFill>
                  <a:srgbClr val="262262"/>
                </a:solidFill>
              </a:rPr>
              <a:t>Oferirea</a:t>
            </a:r>
            <a:r>
              <a:rPr lang="en-GB" sz="4400" b="1" dirty="0">
                <a:solidFill>
                  <a:srgbClr val="262262"/>
                </a:solidFill>
              </a:rPr>
              <a:t> de alternative </a:t>
            </a:r>
            <a:r>
              <a:rPr lang="en-GB" sz="4400" b="1" dirty="0" err="1">
                <a:solidFill>
                  <a:srgbClr val="262262"/>
                </a:solidFill>
              </a:rPr>
              <a:t>sănătoase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Implicarea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în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activități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extracurriculare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Sportul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arta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muzica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voluntariatul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alte</a:t>
            </a:r>
            <a:r>
              <a:rPr lang="en-GB" sz="3600" dirty="0">
                <a:solidFill>
                  <a:schemeClr val="tx2"/>
                </a:solidFill>
              </a:rPr>
              <a:t> hobby-</a:t>
            </a:r>
            <a:r>
              <a:rPr lang="en-GB" sz="3600" dirty="0" err="1">
                <a:solidFill>
                  <a:schemeClr val="tx2"/>
                </a:solidFill>
              </a:rPr>
              <a:t>uri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ajută</a:t>
            </a:r>
            <a:r>
              <a:rPr lang="en-GB" sz="3600" dirty="0">
                <a:solidFill>
                  <a:schemeClr val="tx2"/>
                </a:solidFill>
              </a:rPr>
              <a:t> pe </a:t>
            </a:r>
            <a:r>
              <a:rPr lang="en-GB" sz="3600" dirty="0" err="1">
                <a:solidFill>
                  <a:schemeClr val="tx2"/>
                </a:solidFill>
              </a:rPr>
              <a:t>adolescenți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să-și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ocupe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timpul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într</a:t>
            </a:r>
            <a:r>
              <a:rPr lang="en-GB" sz="3600" dirty="0">
                <a:solidFill>
                  <a:schemeClr val="tx2"/>
                </a:solidFill>
              </a:rPr>
              <a:t>-un mod </a:t>
            </a:r>
            <a:r>
              <a:rPr lang="en-GB" sz="3600" dirty="0" err="1">
                <a:solidFill>
                  <a:schemeClr val="tx2"/>
                </a:solidFill>
              </a:rPr>
              <a:t>pozitiv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Crearea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mediu</a:t>
            </a:r>
            <a:r>
              <a:rPr lang="en-GB" sz="3600" b="1" dirty="0">
                <a:solidFill>
                  <a:schemeClr val="tx2"/>
                </a:solidFill>
              </a:rPr>
              <a:t> familial </a:t>
            </a:r>
            <a:r>
              <a:rPr lang="en-GB" sz="3600" b="1" dirty="0" err="1">
                <a:solidFill>
                  <a:schemeClr val="tx2"/>
                </a:solidFill>
              </a:rPr>
              <a:t>echilibrat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care au o </a:t>
            </a:r>
            <a:r>
              <a:rPr lang="en-GB" sz="3600" dirty="0" err="1">
                <a:solidFill>
                  <a:schemeClr val="tx2"/>
                </a:solidFill>
              </a:rPr>
              <a:t>relație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strânsă</a:t>
            </a:r>
            <a:r>
              <a:rPr lang="en-GB" sz="3600" dirty="0">
                <a:solidFill>
                  <a:schemeClr val="tx2"/>
                </a:solidFill>
              </a:rPr>
              <a:t> cu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lor</a:t>
            </a:r>
            <a:r>
              <a:rPr lang="en-GB" sz="3600" dirty="0">
                <a:solidFill>
                  <a:schemeClr val="tx2"/>
                </a:solidFill>
              </a:rPr>
              <a:t> sunt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puțin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predispuși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caute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refugiu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Organizarea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unor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activități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sociale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fără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Serile</a:t>
            </a:r>
            <a:r>
              <a:rPr lang="en-GB" sz="3600" dirty="0">
                <a:solidFill>
                  <a:schemeClr val="tx2"/>
                </a:solidFill>
              </a:rPr>
              <a:t> de film, </a:t>
            </a:r>
            <a:r>
              <a:rPr lang="en-GB" sz="3600" dirty="0" err="1">
                <a:solidFill>
                  <a:schemeClr val="tx2"/>
                </a:solidFill>
              </a:rPr>
              <a:t>excursiile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întâlnirile</a:t>
            </a:r>
            <a:r>
              <a:rPr lang="en-GB" sz="3600" dirty="0">
                <a:solidFill>
                  <a:schemeClr val="tx2"/>
                </a:solidFill>
              </a:rPr>
              <a:t> cu </a:t>
            </a:r>
            <a:r>
              <a:rPr lang="en-GB" sz="3600" dirty="0" err="1">
                <a:solidFill>
                  <a:schemeClr val="tx2"/>
                </a:solidFill>
              </a:rPr>
              <a:t>prietenii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acasă</a:t>
            </a:r>
            <a:r>
              <a:rPr lang="en-GB" sz="3600" dirty="0">
                <a:solidFill>
                  <a:schemeClr val="tx2"/>
                </a:solidFill>
              </a:rPr>
              <a:t> pot fi alternative </a:t>
            </a:r>
            <a:r>
              <a:rPr lang="en-GB" sz="3600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 la </a:t>
            </a:r>
            <a:r>
              <a:rPr lang="en-GB" sz="3600" dirty="0" err="1">
                <a:solidFill>
                  <a:schemeClr val="tx2"/>
                </a:solidFill>
              </a:rPr>
              <a:t>petrecerile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unde</a:t>
            </a:r>
            <a:r>
              <a:rPr lang="en-GB" sz="3600" dirty="0">
                <a:solidFill>
                  <a:schemeClr val="tx2"/>
                </a:solidFill>
              </a:rPr>
              <a:t> se </a:t>
            </a:r>
            <a:r>
              <a:rPr lang="en-GB" sz="3600" dirty="0" err="1">
                <a:solidFill>
                  <a:schemeClr val="tx2"/>
                </a:solidFill>
              </a:rPr>
              <a:t>consumă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4. </a:t>
            </a:r>
            <a:r>
              <a:rPr lang="en-GB" sz="4400" b="1" dirty="0" err="1">
                <a:solidFill>
                  <a:srgbClr val="262262"/>
                </a:solidFill>
              </a:rPr>
              <a:t>Puterea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exemplului</a:t>
            </a:r>
            <a:r>
              <a:rPr lang="en-GB" sz="4400" b="1" dirty="0">
                <a:solidFill>
                  <a:srgbClr val="262262"/>
                </a:solidFill>
              </a:rPr>
              <a:t> personal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</a:t>
            </a:r>
            <a:r>
              <a:rPr lang="en-GB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Modelarea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comportament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responsabil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învață</a:t>
            </a:r>
            <a:r>
              <a:rPr lang="en-GB" sz="3600" dirty="0">
                <a:solidFill>
                  <a:schemeClr val="tx2"/>
                </a:solidFill>
              </a:rPr>
              <a:t> din </a:t>
            </a:r>
            <a:r>
              <a:rPr lang="en-GB" sz="3600" dirty="0" err="1">
                <a:solidFill>
                  <a:schemeClr val="tx2"/>
                </a:solidFill>
              </a:rPr>
              <a:t>comportamentul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părinților</a:t>
            </a:r>
            <a:r>
              <a:rPr lang="en-GB" sz="3600" dirty="0">
                <a:solidFill>
                  <a:schemeClr val="tx2"/>
                </a:solidFill>
              </a:rPr>
              <a:t>.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aceștia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mod </a:t>
            </a:r>
            <a:r>
              <a:rPr lang="en-GB" sz="3600" dirty="0" err="1">
                <a:solidFill>
                  <a:schemeClr val="tx2"/>
                </a:solidFill>
              </a:rPr>
              <a:t>responsabil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evită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excesiv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copilul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avea</a:t>
            </a:r>
            <a:r>
              <a:rPr lang="en-GB" sz="3600" dirty="0">
                <a:solidFill>
                  <a:schemeClr val="tx2"/>
                </a:solidFill>
              </a:rPr>
              <a:t> un </a:t>
            </a:r>
            <a:r>
              <a:rPr lang="en-GB" sz="3600" dirty="0" err="1">
                <a:solidFill>
                  <a:schemeClr val="tx2"/>
                </a:solidFill>
              </a:rPr>
              <a:t>exemplu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pozitiv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Gestionarea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stresului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fără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folosesc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a face </a:t>
            </a:r>
            <a:r>
              <a:rPr lang="en-GB" sz="3600" dirty="0" err="1">
                <a:solidFill>
                  <a:schemeClr val="tx2"/>
                </a:solidFill>
              </a:rPr>
              <a:t>față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stresului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adolescentul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poate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percepe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alcoolul</a:t>
            </a:r>
            <a:r>
              <a:rPr lang="en-GB" sz="3600" dirty="0">
                <a:solidFill>
                  <a:schemeClr val="tx2"/>
                </a:solidFill>
              </a:rPr>
              <a:t> ca </a:t>
            </a:r>
            <a:r>
              <a:rPr lang="en-GB" sz="3600" dirty="0" err="1">
                <a:solidFill>
                  <a:schemeClr val="tx2"/>
                </a:solidFill>
              </a:rPr>
              <a:t>soluție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probleme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Discuții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despre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alegeri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împărtăși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propriile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experiențe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decizii</a:t>
            </a:r>
            <a:r>
              <a:rPr lang="en-GB" sz="3600" dirty="0">
                <a:solidFill>
                  <a:schemeClr val="tx2"/>
                </a:solidFill>
              </a:rPr>
              <a:t> legate de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5. </a:t>
            </a:r>
            <a:r>
              <a:rPr lang="en-GB" sz="4400" b="1" dirty="0" err="1">
                <a:solidFill>
                  <a:srgbClr val="262262"/>
                </a:solidFill>
              </a:rPr>
              <a:t>Construirea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unei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relații</a:t>
            </a:r>
            <a:r>
              <a:rPr lang="en-GB" sz="4400" b="1" dirty="0">
                <a:solidFill>
                  <a:srgbClr val="262262"/>
                </a:solidFill>
              </a:rPr>
              <a:t> de </a:t>
            </a:r>
            <a:r>
              <a:rPr lang="en-GB" sz="4400" b="1" dirty="0" err="1">
                <a:solidFill>
                  <a:srgbClr val="262262"/>
                </a:solidFill>
              </a:rPr>
              <a:t>încredere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Ascultarea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au </a:t>
            </a:r>
            <a:r>
              <a:rPr lang="en-GB" sz="3600" dirty="0" err="1">
                <a:solidFill>
                  <a:schemeClr val="tx2"/>
                </a:solidFill>
              </a:rPr>
              <a:t>nevoie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ascultați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înțeleși</a:t>
            </a:r>
            <a:r>
              <a:rPr lang="en-GB" sz="3600" dirty="0">
                <a:solidFill>
                  <a:schemeClr val="tx2"/>
                </a:solidFill>
              </a:rPr>
              <a:t>, nu </a:t>
            </a:r>
            <a:r>
              <a:rPr lang="en-GB" sz="3600" dirty="0" err="1">
                <a:solidFill>
                  <a:schemeClr val="tx2"/>
                </a:solidFill>
              </a:rPr>
              <a:t>doar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sfătuiți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Evitarea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pedepsei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excesive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Reacțiile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dure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duce</a:t>
            </a:r>
            <a:r>
              <a:rPr lang="en-GB" sz="3600" dirty="0">
                <a:solidFill>
                  <a:schemeClr val="tx2"/>
                </a:solidFill>
              </a:rPr>
              <a:t> la </a:t>
            </a:r>
            <a:r>
              <a:rPr lang="en-GB" sz="3600" dirty="0" err="1">
                <a:solidFill>
                  <a:schemeClr val="tx2"/>
                </a:solidFill>
              </a:rPr>
              <a:t>ascunderea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adevărului</a:t>
            </a:r>
            <a:r>
              <a:rPr lang="en-GB" sz="3600" dirty="0">
                <a:solidFill>
                  <a:schemeClr val="tx2"/>
                </a:solidFill>
              </a:rPr>
              <a:t>. Este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eficient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existe</a:t>
            </a:r>
            <a:r>
              <a:rPr lang="en-GB" sz="3600" dirty="0">
                <a:solidFill>
                  <a:schemeClr val="tx2"/>
                </a:solidFill>
              </a:rPr>
              <a:t> un dialog </a:t>
            </a:r>
            <a:r>
              <a:rPr lang="en-GB" sz="3600" dirty="0" err="1">
                <a:solidFill>
                  <a:schemeClr val="tx2"/>
                </a:solidFill>
              </a:rPr>
              <a:t>deschis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greșeli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consecințe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Susținerea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emoțională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Stresul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anxietatea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presiunea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socială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împinge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sprijin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emoțional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le </a:t>
            </a:r>
            <a:r>
              <a:rPr lang="en-GB" sz="3600" dirty="0" err="1">
                <a:solidFill>
                  <a:schemeClr val="tx2"/>
                </a:solidFill>
              </a:rPr>
              <a:t>ofere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soluții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gestionarea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problemelor</a:t>
            </a:r>
            <a:endParaRPr lang="en-GB" sz="36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D0B1A2-974D-4B6D-8D9A-E0D7CBCF81F4}"/>
              </a:ext>
            </a:extLst>
          </p:cNvPr>
          <p:cNvSpPr/>
          <p:nvPr/>
        </p:nvSpPr>
        <p:spPr>
          <a:xfrm>
            <a:off x="1541431" y="10360098"/>
            <a:ext cx="2050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47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ine 10">
            <a:extLst>
              <a:ext uri="{FF2B5EF4-FFF2-40B4-BE49-F238E27FC236}">
                <a16:creationId xmlns:a16="http://schemas.microsoft.com/office/drawing/2014/main" id="{C8677B38-3CC4-437F-805E-0AC25543E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87050" y="5940838"/>
            <a:ext cx="13696950" cy="78486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31825" y="222369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CUM DISCUTĂM DESPRE ALCOOL?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889" y="-875616"/>
            <a:ext cx="8712957" cy="87129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4C3F03-4242-43A4-86EC-DA9F23B207EA}"/>
              </a:ext>
            </a:extLst>
          </p:cNvPr>
          <p:cNvSpPr/>
          <p:nvPr/>
        </p:nvSpPr>
        <p:spPr>
          <a:xfrm>
            <a:off x="7331825" y="1829270"/>
            <a:ext cx="12926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rgbClr val="FF0000"/>
                </a:solidFill>
              </a:rPr>
              <a:t>Formule utile:</a:t>
            </a:r>
          </a:p>
          <a:p>
            <a:r>
              <a:rPr lang="ro-RO" sz="4400" dirty="0">
                <a:solidFill>
                  <a:srgbClr val="FF0000"/>
                </a:solidFill>
              </a:rPr>
              <a:t>✔ „Știu că există presiune. Cum e la voi în grup?”</a:t>
            </a:r>
          </a:p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✔ „Ce ai face dacă cineva ar insista să bei?”</a:t>
            </a:r>
          </a:p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✔ „Dacă vreodată ai o problemă, mă poți suna fără teamă.”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8DDB5B4D-5E7C-41E6-9BD4-145BE778BFF8}"/>
              </a:ext>
            </a:extLst>
          </p:cNvPr>
          <p:cNvSpPr/>
          <p:nvPr/>
        </p:nvSpPr>
        <p:spPr>
          <a:xfrm>
            <a:off x="0" y="9366248"/>
            <a:ext cx="11639550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Conexiunea protejează mai mult decât controlul</a:t>
            </a:r>
            <a:r>
              <a:rPr lang="it-IT" dirty="0"/>
              <a:t>.</a:t>
            </a: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EFE659F5-85BE-41C7-9E09-4AD8DCA77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971518" cy="4731962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1B2E549B-533B-44E6-B504-0C206E4BB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93976" y="3246197"/>
            <a:ext cx="2922003" cy="2971529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6C860F5F-AE26-4655-923A-7BCB142226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163013" y="9850647"/>
            <a:ext cx="4832092" cy="4832092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087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006D068A-F9F1-4A8A-AEC9-C7FD2F54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558" y="0"/>
            <a:ext cx="10582298" cy="70968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0C0279B1-1C4A-47D8-AED0-002854618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0600" y="6223422"/>
            <a:ext cx="9429750" cy="740940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813611" y="461254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GREȘELI FRECVENTE ALE PĂRINȚILOR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4C3F03-4242-43A4-86EC-DA9F23B207EA}"/>
              </a:ext>
            </a:extLst>
          </p:cNvPr>
          <p:cNvSpPr/>
          <p:nvPr/>
        </p:nvSpPr>
        <p:spPr>
          <a:xfrm>
            <a:off x="11016341" y="1807224"/>
            <a:ext cx="12926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„Mai bine să bea acasă.”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Minimalizarea („Și noi am făcut la fel.”)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Interdicții rigide fără dialog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Amenințări excesive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3DDDEDA-647F-4C41-ABED-D25A5DDE9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954000" y="7094146"/>
            <a:ext cx="11430000" cy="645795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id="{59C12B9A-8B0D-4245-AF81-980FD395B898}"/>
              </a:ext>
            </a:extLst>
          </p:cNvPr>
          <p:cNvSpPr txBox="1"/>
          <p:nvPr/>
        </p:nvSpPr>
        <p:spPr>
          <a:xfrm flipH="1">
            <a:off x="6515100" y="13852701"/>
            <a:ext cx="106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9" tooltip="https://cursoseducadores.blogspot.com/2014/02/violencia-juvenil-caracteristicas.html"/>
              </a:rPr>
              <a:t>Această fotografie</a:t>
            </a:r>
            <a:r>
              <a:rPr lang="ro-RO" sz="900"/>
              <a:t> de Autor necunoscut este licențiată în condițiile </a:t>
            </a:r>
            <a:r>
              <a:rPr lang="ro-RO" sz="900">
                <a:hlinkClick r:id="rId10" tooltip="https://creativecommons.org/licenses/by-nc-nd/3.0/"/>
              </a:rPr>
              <a:t>CC BY-NC-ND</a:t>
            </a:r>
            <a:endParaRPr lang="ro-RO" sz="900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EC53EF9C-4B52-4C22-9094-0FA9B7B08048}"/>
              </a:ext>
            </a:extLst>
          </p:cNvPr>
          <p:cNvSpPr txBox="1"/>
          <p:nvPr/>
        </p:nvSpPr>
        <p:spPr>
          <a:xfrm>
            <a:off x="3771901" y="80391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Limitele </a:t>
            </a:r>
            <a:r>
              <a:rPr lang="en-GB" sz="4400" b="1" dirty="0" err="1">
                <a:solidFill>
                  <a:srgbClr val="002060"/>
                </a:solidFill>
              </a:rPr>
              <a:t>clare</a:t>
            </a:r>
            <a:r>
              <a:rPr lang="en-GB" sz="4400" b="1" dirty="0">
                <a:solidFill>
                  <a:srgbClr val="002060"/>
                </a:solidFill>
              </a:rPr>
              <a:t>, </a:t>
            </a:r>
            <a:r>
              <a:rPr lang="ro-RO" sz="4400" b="1" dirty="0">
                <a:solidFill>
                  <a:srgbClr val="002060"/>
                </a:solidFill>
              </a:rPr>
              <a:t>explicate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ro-RO" sz="4400" b="1" dirty="0">
                <a:solidFill>
                  <a:srgbClr val="002060"/>
                </a:solidFill>
              </a:rPr>
              <a:t>și consecvente sunt dovezi de iubire</a:t>
            </a:r>
            <a:r>
              <a:rPr lang="ro-RO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81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37111" y="1181131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regulile clare, explicate și aplicate consecvent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4C3F03-4242-43A4-86EC-DA9F23B207EA}"/>
              </a:ext>
            </a:extLst>
          </p:cNvPr>
          <p:cNvSpPr/>
          <p:nvPr/>
        </p:nvSpPr>
        <p:spPr>
          <a:xfrm>
            <a:off x="9337111" y="3564531"/>
            <a:ext cx="129262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„</a:t>
            </a:r>
            <a:r>
              <a:rPr lang="ro-RO" sz="4400" b="1" dirty="0">
                <a:solidFill>
                  <a:srgbClr val="FF0000"/>
                </a:solidFill>
              </a:rPr>
              <a:t>Nu se consumă alcool înainte de 18 ani”;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„Anunțăm întotdeauna unde mergem și cu cine”;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„Ne întoarcem acasă la ora stabilită”;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„Dacă apare o situație periculoasă, cerem ajutor fără teama de pedeapsă.”</a:t>
            </a:r>
            <a:endParaRPr lang="ro-RO" sz="4400" b="1" dirty="0">
              <a:solidFill>
                <a:schemeClr val="tx2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FE8EA7C5-549E-489C-BEAF-E126C9FF7F67}"/>
              </a:ext>
            </a:extLst>
          </p:cNvPr>
          <p:cNvSpPr/>
          <p:nvPr/>
        </p:nvSpPr>
        <p:spPr>
          <a:xfrm>
            <a:off x="1767062" y="10168932"/>
            <a:ext cx="20849875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o-RO" sz="4400" b="1" dirty="0">
                <a:solidFill>
                  <a:srgbClr val="002060"/>
                </a:solidFill>
              </a:rPr>
              <a:t>Regulile reprezintă un cadru de protecție esențial în perioada vulnerabilă a adolescenței.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4760DCF5-96F5-4535-AE0E-E4855B94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5300" y="0"/>
            <a:ext cx="7729422" cy="434780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1672F7AD-BBB7-4B71-9851-29E2B570603B}"/>
              </a:ext>
            </a:extLst>
          </p:cNvPr>
          <p:cNvSpPr txBox="1"/>
          <p:nvPr/>
        </p:nvSpPr>
        <p:spPr>
          <a:xfrm>
            <a:off x="4961163" y="11810934"/>
            <a:ext cx="14461671" cy="769441"/>
          </a:xfrm>
          <a:prstGeom prst="rect">
            <a:avLst/>
          </a:prstGeom>
          <a:solidFill>
            <a:srgbClr val="01B69B"/>
          </a:solidFill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262262"/>
                </a:solidFill>
              </a:rPr>
              <a:t>Adolescenții</a:t>
            </a:r>
            <a:r>
              <a:rPr lang="fr-FR" sz="4400" dirty="0">
                <a:solidFill>
                  <a:srgbClr val="262262"/>
                </a:solidFill>
              </a:rPr>
              <a:t> au </a:t>
            </a:r>
            <a:r>
              <a:rPr lang="fr-FR" sz="4400" dirty="0" err="1">
                <a:solidFill>
                  <a:srgbClr val="262262"/>
                </a:solidFill>
              </a:rPr>
              <a:t>nevoie</a:t>
            </a:r>
            <a:r>
              <a:rPr lang="fr-FR" sz="4400" dirty="0">
                <a:solidFill>
                  <a:srgbClr val="262262"/>
                </a:solidFill>
              </a:rPr>
              <a:t> de </a:t>
            </a:r>
            <a:r>
              <a:rPr lang="fr-FR" sz="4400" dirty="0" err="1">
                <a:solidFill>
                  <a:srgbClr val="262262"/>
                </a:solidFill>
              </a:rPr>
              <a:t>ghidaj</a:t>
            </a:r>
            <a:r>
              <a:rPr lang="fr-FR" sz="4400" dirty="0">
                <a:solidFill>
                  <a:srgbClr val="262262"/>
                </a:solidFill>
              </a:rPr>
              <a:t>, nu de </a:t>
            </a:r>
            <a:r>
              <a:rPr lang="fr-FR" sz="4400" dirty="0" err="1">
                <a:solidFill>
                  <a:srgbClr val="262262"/>
                </a:solidFill>
              </a:rPr>
              <a:t>permisiuni</a:t>
            </a:r>
            <a:r>
              <a:rPr lang="fr-FR" sz="4400" dirty="0">
                <a:solidFill>
                  <a:srgbClr val="262262"/>
                </a:solidFill>
              </a:rPr>
              <a:t> </a:t>
            </a:r>
            <a:r>
              <a:rPr lang="fr-FR" sz="4400" dirty="0" err="1">
                <a:solidFill>
                  <a:srgbClr val="262262"/>
                </a:solidFill>
              </a:rPr>
              <a:t>nesigure</a:t>
            </a:r>
            <a:r>
              <a:rPr lang="fr-FR" sz="4400" dirty="0">
                <a:solidFill>
                  <a:srgbClr val="262262"/>
                </a:solidFill>
              </a:rPr>
              <a:t>.</a:t>
            </a:r>
            <a:endParaRPr lang="ro-RO" sz="4400" dirty="0">
              <a:solidFill>
                <a:srgbClr val="262262"/>
              </a:solidFill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F7B94074-879F-424F-90E3-7B7262DBB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5299" y="4559172"/>
            <a:ext cx="7729423" cy="51529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F8FB8802-AC70-40C0-894F-577910017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874740">
            <a:off x="4830534" y="5026471"/>
            <a:ext cx="1420440" cy="1315017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44158CFF-2B84-463F-A4B5-71AC2F776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307212" y="7131397"/>
            <a:ext cx="2340864" cy="8778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8B65706C-CC54-43C4-B976-30894C66A2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0021550" y="-21202"/>
            <a:ext cx="4362450" cy="436245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8695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088" y="-504767"/>
            <a:ext cx="20688300" cy="1905000"/>
          </a:xfrm>
        </p:spPr>
        <p:txBody>
          <a:bodyPr/>
          <a:lstStyle/>
          <a:p>
            <a:pPr algn="ctr"/>
            <a:r>
              <a:rPr lang="ro-RO" sz="4800" dirty="0">
                <a:solidFill>
                  <a:schemeClr val="accent1"/>
                </a:solidFill>
              </a:rPr>
              <a:t>Strategii pentru un stil de viață sănătos fără alcool</a:t>
            </a:r>
            <a:endParaRPr lang="en-US" sz="4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B423B2-1629-4E97-B96F-A344E18A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26277"/>
              </p:ext>
            </p:extLst>
          </p:nvPr>
        </p:nvGraphicFramePr>
        <p:xfrm>
          <a:off x="103238" y="912400"/>
          <a:ext cx="24563791" cy="13342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7781">
                  <a:extLst>
                    <a:ext uri="{9D8B030D-6E8A-4147-A177-3AD203B41FA5}">
                      <a16:colId xmlns:a16="http://schemas.microsoft.com/office/drawing/2014/main" val="1520491050"/>
                    </a:ext>
                  </a:extLst>
                </a:gridCol>
                <a:gridCol w="21206010">
                  <a:extLst>
                    <a:ext uri="{9D8B030D-6E8A-4147-A177-3AD203B41FA5}">
                      <a16:colId xmlns:a16="http://schemas.microsoft.com/office/drawing/2014/main" val="1905198662"/>
                    </a:ext>
                  </a:extLst>
                </a:gridCol>
              </a:tblGrid>
              <a:tr h="1633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Crearea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unui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mediu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familial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suportiv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Comunicare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deschisă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constantă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trebuie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simtă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pot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vorbi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orice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teama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a fi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judecați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Timp de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calitate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o-RO" sz="3600" b="1" dirty="0">
                          <a:solidFill>
                            <a:schemeClr val="tx2"/>
                          </a:solidFill>
                          <a:effectLst/>
                        </a:rPr>
                        <a:t>petrecut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familie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: Cina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împreună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ieșiri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vacanțe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–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toate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contribuie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la o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relație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apropiată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05891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Implicarea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benefice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sănătate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Sport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mișcare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implicați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sportive sunt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puțin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predispuși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Hobby-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uri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pasiuni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Muzica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arta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teatrul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voluntariatul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creative 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oferă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alternative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sănătoase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Voluntariat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Implicarea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cauze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oferă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scop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un sentiment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responsabilitate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973379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Educație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efectele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alcoolului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Discuții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bazate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pe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fapte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Explicați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-le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efectele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termen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lung ale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asupra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creierului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sănătății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Exemple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din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realitate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Povestiri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persoane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au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suferit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consecințe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cauza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Antrenarea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răspunsurilor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Ajută-i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exerseze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cum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refuze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politicos,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ferm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diverse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situații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13429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Promovarea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sănătății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fizice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emoționale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Alimentație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echilibrată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O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dietă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sănătoasă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contribuie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stil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viață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disciplinat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Somn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suficient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Lipsa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somn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impulsivitatea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scade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autocontrolul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Gestionarea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stresului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Învață-i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metode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relaxare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(sport,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meditație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respirație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controlată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)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evita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căutarea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alinării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755062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5.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Construirea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unui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cerc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social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pozitiv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Cunoașterea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prietenilor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influențați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anturaj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trebui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știe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 cine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copiii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Învățarea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alegerii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prieteniilor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sănătoase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Discuții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cum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recunoască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evite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influențele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negative.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Oferirea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de alternative la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petrecerile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cu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Organizarea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distractive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(ex.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seri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film,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ieșiri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natură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excursii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).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380686"/>
                  </a:ext>
                </a:extLst>
              </a:tr>
              <a:tr h="245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6.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Puterea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exemplului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personal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Un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stil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viață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echilibrat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</a:t>
                      </a:r>
                      <a:r>
                        <a:rPr lang="ro-RO" sz="3600" dirty="0">
                          <a:solidFill>
                            <a:schemeClr val="tx2"/>
                          </a:solidFill>
                          <a:effectLst/>
                        </a:rPr>
                        <a:t>nu consumă alcool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deloc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transmit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mesaj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puternic</a:t>
                      </a:r>
                      <a:r>
                        <a:rPr lang="ro-RO" sz="3600" dirty="0">
                          <a:solidFill>
                            <a:schemeClr val="tx2"/>
                          </a:solidFill>
                          <a:effectLst/>
                        </a:rPr>
                        <a:t> copiilor 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Reacții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folosesc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relaxa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adolescentul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prelua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acest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model.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Socializare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Demonstrează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distracția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nu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depinde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băuturi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alcoolice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2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21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938" y="1332774"/>
            <a:ext cx="2784919" cy="1116512"/>
          </a:xfrm>
        </p:spPr>
        <p:txBody>
          <a:bodyPr/>
          <a:lstStyle/>
          <a:p>
            <a:r>
              <a:rPr lang="ro-RO" sz="5400" dirty="0"/>
              <a:t>Concluzii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18</a:t>
            </a:fld>
            <a:endParaRPr lang="ro-RO" altLang="en-US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D2BD30E1-5B69-B027-9893-9977AC678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261" y="-1481387"/>
            <a:ext cx="7861346" cy="78613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C3CE397-1DBD-4E8A-B999-3D7614F4587D}"/>
              </a:ext>
            </a:extLst>
          </p:cNvPr>
          <p:cNvGrpSpPr/>
          <p:nvPr/>
        </p:nvGrpSpPr>
        <p:grpSpPr>
          <a:xfrm>
            <a:off x="2875034" y="5029774"/>
            <a:ext cx="5701703" cy="4988470"/>
            <a:chOff x="0" y="1960979"/>
            <a:chExt cx="5701703" cy="49884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0489BE-F60E-4F6B-B985-1B926EFA9351}"/>
                </a:ext>
              </a:extLst>
            </p:cNvPr>
            <p:cNvSpPr/>
            <p:nvPr/>
          </p:nvSpPr>
          <p:spPr>
            <a:xfrm>
              <a:off x="0" y="1960979"/>
              <a:ext cx="5701703" cy="49884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0B587B07-2185-4F45-AE18-DF09CF400332}"/>
                </a:ext>
              </a:extLst>
            </p:cNvPr>
            <p:cNvSpPr txBox="1"/>
            <p:nvPr/>
          </p:nvSpPr>
          <p:spPr>
            <a:xfrm>
              <a:off x="834995" y="2691524"/>
              <a:ext cx="4031713" cy="352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Comunicarea și exemplul personal al părinților sunt esențiale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520C32-62FA-490E-93D1-64A52DB96C7A}"/>
              </a:ext>
            </a:extLst>
          </p:cNvPr>
          <p:cNvGrpSpPr/>
          <p:nvPr/>
        </p:nvGrpSpPr>
        <p:grpSpPr>
          <a:xfrm>
            <a:off x="9567481" y="4497482"/>
            <a:ext cx="5249038" cy="5195698"/>
            <a:chOff x="7421933" y="1816365"/>
            <a:chExt cx="5249038" cy="519569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AAE03B-B173-435A-B49A-52C1CC81F045}"/>
                </a:ext>
              </a:extLst>
            </p:cNvPr>
            <p:cNvSpPr/>
            <p:nvPr/>
          </p:nvSpPr>
          <p:spPr>
            <a:xfrm>
              <a:off x="7421933" y="1816365"/>
              <a:ext cx="5249038" cy="51956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1DB51F22-9386-4281-A4C1-3563605CBFFE}"/>
                </a:ext>
              </a:extLst>
            </p:cNvPr>
            <p:cNvSpPr txBox="1"/>
            <p:nvPr/>
          </p:nvSpPr>
          <p:spPr>
            <a:xfrm>
              <a:off x="8190637" y="2576709"/>
              <a:ext cx="3711630" cy="3673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Prevenirea consumului de alcool începe în familie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186CD-9CB4-4EEB-9104-C8C42CDC9EAF}"/>
              </a:ext>
            </a:extLst>
          </p:cNvPr>
          <p:cNvGrpSpPr/>
          <p:nvPr/>
        </p:nvGrpSpPr>
        <p:grpSpPr>
          <a:xfrm>
            <a:off x="16917551" y="4497482"/>
            <a:ext cx="5244612" cy="5191953"/>
            <a:chOff x="14692972" y="1921180"/>
            <a:chExt cx="5244612" cy="51919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F3C274-5C39-4A76-9C1C-BCB69C550F7A}"/>
                </a:ext>
              </a:extLst>
            </p:cNvPr>
            <p:cNvSpPr/>
            <p:nvPr/>
          </p:nvSpPr>
          <p:spPr>
            <a:xfrm>
              <a:off x="14692972" y="1921180"/>
              <a:ext cx="5244612" cy="51919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CD5EC45C-2BB8-4C2E-9D4F-2F93189521D2}"/>
                </a:ext>
              </a:extLst>
            </p:cNvPr>
            <p:cNvSpPr txBox="1"/>
            <p:nvPr/>
          </p:nvSpPr>
          <p:spPr>
            <a:xfrm>
              <a:off x="15461028" y="2681524"/>
              <a:ext cx="3823359" cy="402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Părinții pot influența alegerile adolescenților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B3A00A7-AA4F-44C4-A6B5-4643A17F8C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225" y="239865"/>
            <a:ext cx="2046514" cy="330232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ACC6E5-3E0F-418F-B6B2-7C5653D26291}"/>
              </a:ext>
            </a:extLst>
          </p:cNvPr>
          <p:cNvSpPr/>
          <p:nvPr/>
        </p:nvSpPr>
        <p:spPr>
          <a:xfrm>
            <a:off x="8872260" y="1248957"/>
            <a:ext cx="103511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tx2"/>
                </a:solidFill>
              </a:rPr>
              <a:t>Copiii te ascultă mai mult decât crezi. </a:t>
            </a:r>
            <a:endParaRPr lang="ro-RO" sz="4400" b="1" dirty="0">
              <a:solidFill>
                <a:schemeClr val="tx2"/>
              </a:solidFill>
            </a:endParaRPr>
          </a:p>
          <a:p>
            <a:pPr algn="ctr"/>
            <a:r>
              <a:rPr lang="it-IT" sz="4400" b="1" dirty="0">
                <a:solidFill>
                  <a:schemeClr val="tx2"/>
                </a:solidFill>
              </a:rPr>
              <a:t>Vorbește-le despre riscurile consumului de alcool!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92AF194D-5F6E-4686-8B32-CB6A167A5DEC}"/>
              </a:ext>
            </a:extLst>
          </p:cNvPr>
          <p:cNvSpPr/>
          <p:nvPr/>
        </p:nvSpPr>
        <p:spPr>
          <a:xfrm>
            <a:off x="2051759" y="11282025"/>
            <a:ext cx="21619027" cy="1446550"/>
          </a:xfrm>
          <a:prstGeom prst="rect">
            <a:avLst/>
          </a:prstGeom>
          <a:solidFill>
            <a:srgbClr val="FFFF0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Adolescența este o perioadă vulnerabilă, dar și o oportunitate extraordinară de formare.</a:t>
            </a:r>
          </a:p>
          <a:p>
            <a:pPr algn="ctr"/>
            <a:r>
              <a:rPr lang="ro-RO" sz="4400" b="1" dirty="0">
                <a:solidFill>
                  <a:srgbClr val="002060"/>
                </a:solidFill>
              </a:rPr>
              <a:t>Prezența și echilibrul părinților sunt factorul protector numărul 1.</a:t>
            </a:r>
          </a:p>
        </p:txBody>
      </p:sp>
    </p:spTree>
    <p:extLst>
      <p:ext uri="{BB962C8B-B14F-4D97-AF65-F5344CB8AC3E}">
        <p14:creationId xmlns:p14="http://schemas.microsoft.com/office/powerpoint/2010/main" val="197688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222422"/>
            <a:ext cx="18012655" cy="1578669"/>
          </a:xfrm>
        </p:spPr>
        <p:txBody>
          <a:bodyPr/>
          <a:lstStyle/>
          <a:p>
            <a:pPr algn="ctr"/>
            <a:r>
              <a:rPr lang="it-IT" sz="5400" dirty="0"/>
              <a:t>FIȘĂ DE AUTOEVALUARE – PĂRINȚI</a:t>
            </a:r>
            <a:br>
              <a:rPr lang="it-IT" sz="5400" dirty="0"/>
            </a:br>
            <a:r>
              <a:rPr lang="it-IT" sz="5400" dirty="0"/>
              <a:t>Prevenția consumului de alcool la adolescenți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19</a:t>
            </a:fld>
            <a:endParaRPr lang="ro-RO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B3312-C4B8-46DD-94FF-E8B44E8923CC}"/>
              </a:ext>
            </a:extLst>
          </p:cNvPr>
          <p:cNvSpPr/>
          <p:nvPr/>
        </p:nvSpPr>
        <p:spPr>
          <a:xfrm>
            <a:off x="2235201" y="1801091"/>
            <a:ext cx="2179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A7E7BD78-EE96-48B7-A0A6-F727DC64E4EB}"/>
              </a:ext>
            </a:extLst>
          </p:cNvPr>
          <p:cNvSpPr/>
          <p:nvPr/>
        </p:nvSpPr>
        <p:spPr>
          <a:xfrm>
            <a:off x="2286000" y="1801091"/>
            <a:ext cx="990600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262262"/>
                </a:solidFill>
              </a:rPr>
              <a:t>Comunicare și implicare</a:t>
            </a:r>
          </a:p>
          <a:p>
            <a:r>
              <a:rPr lang="ro-RO" sz="2000" dirty="0">
                <a:solidFill>
                  <a:srgbClr val="262262"/>
                </a:solidFill>
              </a:rPr>
              <a:t>1.	Cât de des discutați cu adolescentul despre riscurile alcoolului?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2.	Cât de des ascultați fără a critica atunci când adolescentul vorbește despre presiunea de grup sau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endParaRPr lang="ro-RO" sz="2000" dirty="0">
              <a:solidFill>
                <a:srgbClr val="262262"/>
              </a:solidFill>
            </a:endParaRPr>
          </a:p>
          <a:p>
            <a:r>
              <a:rPr lang="ro-RO" sz="2000" b="1" dirty="0">
                <a:solidFill>
                  <a:srgbClr val="262262"/>
                </a:solidFill>
              </a:rPr>
              <a:t>Stabilirea limitelor</a:t>
            </a:r>
          </a:p>
          <a:p>
            <a:r>
              <a:rPr lang="ro-RO" sz="2000" dirty="0">
                <a:solidFill>
                  <a:srgbClr val="262262"/>
                </a:solidFill>
              </a:rPr>
              <a:t>3.	Ați stabilit limite clare privind participarea la petreceri sau consumul de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Da, clar</a:t>
            </a:r>
          </a:p>
          <a:p>
            <a:r>
              <a:rPr lang="ro-RO" sz="2000" dirty="0">
                <a:solidFill>
                  <a:srgbClr val="262262"/>
                </a:solidFill>
              </a:rPr>
              <a:t>4.	Explicați adolescentului de ce există aceste limite?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endParaRPr lang="ro-RO" sz="2000" dirty="0">
              <a:solidFill>
                <a:srgbClr val="262262"/>
              </a:solidFill>
            </a:endParaRPr>
          </a:p>
          <a:p>
            <a:r>
              <a:rPr lang="ro-RO" sz="2000" b="1" dirty="0">
                <a:solidFill>
                  <a:srgbClr val="262262"/>
                </a:solidFill>
              </a:rPr>
              <a:t>Model personal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5.	Cum evaluați propriul comportament privind alcoolul în fața adolescentului?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Negativ / Inconsistent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Uneori pozitiv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Consistent și responsabil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6.	Credeți că adolescentul percepe mesajul vostru privind consumul de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Da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F6708F45-83FE-413C-9A34-3A86BD5DAB19}"/>
              </a:ext>
            </a:extLst>
          </p:cNvPr>
          <p:cNvSpPr/>
          <p:nvPr/>
        </p:nvSpPr>
        <p:spPr>
          <a:xfrm>
            <a:off x="13954825" y="2834858"/>
            <a:ext cx="868680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Gestionarea presiunii de grup</a:t>
            </a:r>
          </a:p>
          <a:p>
            <a:r>
              <a:rPr lang="ro-RO" sz="2000" dirty="0">
                <a:solidFill>
                  <a:srgbClr val="002060"/>
                </a:solidFill>
              </a:rPr>
              <a:t>7.	Ați discutat cu adolescentul despre cum să spună „NU” presiunii de grup?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Da, regulat</a:t>
            </a:r>
          </a:p>
          <a:p>
            <a:r>
              <a:rPr lang="ro-RO" sz="2000" dirty="0">
                <a:solidFill>
                  <a:srgbClr val="002060"/>
                </a:solidFill>
              </a:rPr>
              <a:t>8.	Credeți că adolescentul se simte confortabil să ceară sfatul vostru?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Resurse și ajutor</a:t>
            </a:r>
          </a:p>
          <a:p>
            <a:r>
              <a:rPr lang="ro-RO" sz="2000" dirty="0">
                <a:solidFill>
                  <a:srgbClr val="002060"/>
                </a:solidFill>
              </a:rPr>
              <a:t>9.	Știți unde să apelați dacă adolescentul are probleme cu alcoolul?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r>
              <a:rPr lang="ro-RO" sz="2000" dirty="0">
                <a:solidFill>
                  <a:srgbClr val="002060"/>
                </a:solidFill>
              </a:rPr>
              <a:t>10.	Sunteți pregătit/ă să căutați ajutor profesionist dacă este nevoie?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Reflecție finală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•	Ce ați putea îmbunătăți în comunicarea cu adolescentul despre alcool?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....................................................................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•	Ce strategii vă ajută deja și doriți să le mențineți?</a:t>
            </a:r>
          </a:p>
          <a:p>
            <a:r>
              <a:rPr lang="ro-RO" dirty="0"/>
              <a:t>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24613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1E60-95E8-4188-949E-853ED8D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90625"/>
            <a:ext cx="19402425" cy="1854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800" dirty="0"/>
              <a:t>Obiective</a:t>
            </a:r>
          </a:p>
        </p:txBody>
      </p:sp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id="{668E5AC6-3003-440A-B3D0-4DDB5E7DE88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77CAD0-375A-4216-B642-2DDDA93D79DD}" type="slidenum">
              <a:rPr lang="ro-RO" altLang="ro-RO" smtClean="0">
                <a:solidFill>
                  <a:schemeClr val="bg1"/>
                </a:solidFill>
              </a:rPr>
              <a:pPr/>
              <a:t>2</a:t>
            </a:fld>
            <a:endParaRPr lang="ro-RO" altLang="ro-RO">
              <a:solidFill>
                <a:schemeClr val="bg1"/>
              </a:solidFill>
            </a:endParaRPr>
          </a:p>
        </p:txBody>
      </p:sp>
      <p:sp>
        <p:nvSpPr>
          <p:cNvPr id="38916" name="Text Placeholder 3">
            <a:extLst>
              <a:ext uri="{FF2B5EF4-FFF2-40B4-BE49-F238E27FC236}">
                <a16:creationId xmlns:a16="http://schemas.microsoft.com/office/drawing/2014/main" id="{573E5C41-3FFE-4F72-BB04-5D3ABD2AA2F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3559175" y="2613025"/>
            <a:ext cx="19402425" cy="9253538"/>
          </a:xfrm>
        </p:spPr>
        <p:txBody>
          <a:bodyPr/>
          <a:lstStyle/>
          <a:p>
            <a:pPr eaLnBrk="1" hangingPunct="1"/>
            <a:endParaRPr lang="ro-RO" altLang="ro-RO" sz="4800" dirty="0">
              <a:solidFill>
                <a:schemeClr val="tx2"/>
              </a:solidFill>
            </a:endParaRPr>
          </a:p>
          <a:p>
            <a:pPr eaLnBrk="1" hangingPunct="1"/>
            <a:endParaRPr lang="ro-RO" altLang="ro-RO" sz="4000" dirty="0"/>
          </a:p>
          <a:p>
            <a:pPr algn="ctr" eaLnBrk="1" hangingPunct="1"/>
            <a:endParaRPr lang="ro-RO" altLang="ro-RO" sz="4000" b="1" dirty="0">
              <a:solidFill>
                <a:schemeClr val="tx2"/>
              </a:solidFill>
            </a:endParaRPr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D65C3983-A60D-46CA-87D9-772DB1D0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238" y="4467225"/>
            <a:ext cx="61325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962722-620F-441C-9811-0F59178FC966}"/>
              </a:ext>
            </a:extLst>
          </p:cNvPr>
          <p:cNvSpPr/>
          <p:nvPr/>
        </p:nvSpPr>
        <p:spPr>
          <a:xfrm>
            <a:off x="4346575" y="5799138"/>
            <a:ext cx="12922250" cy="1439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4400" b="1" dirty="0">
                <a:solidFill>
                  <a:schemeClr val="tx2"/>
                </a:solidFill>
              </a:rPr>
              <a:t>2. Modalități de prevenire a consumului de alcool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53D86-FFB4-4D99-8415-7BD9A11656EE}"/>
              </a:ext>
            </a:extLst>
          </p:cNvPr>
          <p:cNvSpPr/>
          <p:nvPr/>
        </p:nvSpPr>
        <p:spPr>
          <a:xfrm>
            <a:off x="4251325" y="8118475"/>
            <a:ext cx="13017500" cy="14398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400" b="1" dirty="0">
                <a:solidFill>
                  <a:schemeClr val="tx2"/>
                </a:solidFill>
              </a:rPr>
              <a:t>3. </a:t>
            </a:r>
            <a:r>
              <a:rPr lang="ro-RO" sz="4400" b="1" dirty="0">
                <a:solidFill>
                  <a:schemeClr val="tx2"/>
                </a:solidFill>
              </a:rPr>
              <a:t>Evidențierea</a:t>
            </a:r>
            <a:r>
              <a:rPr lang="pt-BR" sz="4400" b="1" dirty="0">
                <a:solidFill>
                  <a:schemeClr val="tx2"/>
                </a:solidFill>
              </a:rPr>
              <a:t> rolului de model pentru copil în ceea ce privește stilul de viață fără alcool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6ED43-6BD3-4F39-8C41-B48F68DA66DB}"/>
              </a:ext>
            </a:extLst>
          </p:cNvPr>
          <p:cNvSpPr/>
          <p:nvPr/>
        </p:nvSpPr>
        <p:spPr>
          <a:xfrm>
            <a:off x="4195763" y="10379075"/>
            <a:ext cx="13128625" cy="1439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4400" b="1" dirty="0">
                <a:solidFill>
                  <a:schemeClr val="tx2"/>
                </a:solidFill>
              </a:rPr>
              <a:t>4. </a:t>
            </a:r>
            <a:r>
              <a:rPr lang="ro-RO" sz="4400" b="1" dirty="0">
                <a:solidFill>
                  <a:schemeClr val="tx2"/>
                </a:solidFill>
              </a:rPr>
              <a:t>C</a:t>
            </a:r>
            <a:r>
              <a:rPr lang="en-GB" sz="4400" b="1" dirty="0" err="1">
                <a:solidFill>
                  <a:schemeClr val="tx2"/>
                </a:solidFill>
              </a:rPr>
              <a:t>oncluzii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F6897-3FAB-440E-8C23-60AF17DF2C3B}"/>
              </a:ext>
            </a:extLst>
          </p:cNvPr>
          <p:cNvSpPr/>
          <p:nvPr/>
        </p:nvSpPr>
        <p:spPr>
          <a:xfrm>
            <a:off x="4346575" y="3268663"/>
            <a:ext cx="12922250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4400" b="1" dirty="0">
                <a:solidFill>
                  <a:schemeClr val="tx2"/>
                </a:solidFill>
              </a:rPr>
              <a:t>1. Conștientizarea riscurilor consumului de alcool pentru adolescenți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00" y="312081"/>
            <a:ext cx="21588700" cy="1502291"/>
          </a:xfrm>
        </p:spPr>
        <p:txBody>
          <a:bodyPr/>
          <a:lstStyle/>
          <a:p>
            <a:r>
              <a:rPr lang="ro-RO" sz="4800" dirty="0"/>
              <a:t>De ce este important să vorbim despre consumul de alcool la adolescenți?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500" y="1060273"/>
            <a:ext cx="5280215" cy="52802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3</a:t>
            </a:fld>
            <a:endParaRPr lang="ro-RO" alt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5CFA49F1-553B-08D2-22AA-D2A09D4B6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4123" y="8895763"/>
            <a:ext cx="5472955" cy="55996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1E2213-5496-3558-C852-E714EB2EB720}"/>
              </a:ext>
            </a:extLst>
          </p:cNvPr>
          <p:cNvSpPr txBox="1">
            <a:spLocks/>
          </p:cNvSpPr>
          <p:nvPr/>
        </p:nvSpPr>
        <p:spPr bwMode="auto">
          <a:xfrm>
            <a:off x="1527175" y="6463133"/>
            <a:ext cx="4778820" cy="334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4400" b="1" dirty="0">
                <a:solidFill>
                  <a:srgbClr val="002060"/>
                </a:solidFill>
              </a:rPr>
              <a:t>Alcoolul este o substanță toxică și psihoactivă care produce dependență</a:t>
            </a:r>
            <a:br>
              <a:rPr lang="ro-RO" sz="4400" b="1" dirty="0">
                <a:solidFill>
                  <a:schemeClr val="accent2"/>
                </a:solidFill>
              </a:rPr>
            </a:br>
            <a:endParaRPr lang="ro-RO" sz="4400" b="1" dirty="0">
              <a:solidFill>
                <a:schemeClr val="accent2"/>
              </a:solidFill>
            </a:endParaRPr>
          </a:p>
          <a:p>
            <a:endParaRPr lang="ro-RO" sz="4400" b="1" dirty="0"/>
          </a:p>
        </p:txBody>
      </p:sp>
      <p:pic>
        <p:nvPicPr>
          <p:cNvPr id="12" name="Graphic 11" descr="Head with gears">
            <a:extLst>
              <a:ext uri="{FF2B5EF4-FFF2-40B4-BE49-F238E27FC236}">
                <a16:creationId xmlns:a16="http://schemas.microsoft.com/office/drawing/2014/main" id="{27DE6F1A-B2C3-6BB8-EC6A-C4E08F5A2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8571" y="10133594"/>
            <a:ext cx="2162905" cy="2162905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9F574B20-430F-27B2-7283-1767B78300DC}"/>
              </a:ext>
            </a:extLst>
          </p:cNvPr>
          <p:cNvSpPr/>
          <p:nvPr/>
        </p:nvSpPr>
        <p:spPr>
          <a:xfrm>
            <a:off x="5979401" y="6141754"/>
            <a:ext cx="1062390" cy="3670461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D23E3-1751-4CB9-9776-024EB6286D2F}"/>
              </a:ext>
            </a:extLst>
          </p:cNvPr>
          <p:cNvSpPr/>
          <p:nvPr/>
        </p:nvSpPr>
        <p:spPr>
          <a:xfrm>
            <a:off x="7174522" y="1264778"/>
            <a:ext cx="16824754" cy="1323439"/>
          </a:xfrm>
          <a:prstGeom prst="rect">
            <a:avLst/>
          </a:prstGeom>
          <a:solidFill>
            <a:schemeClr val="accent1"/>
          </a:solidFill>
          <a:ln>
            <a:solidFill>
              <a:srgbClr val="262262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en-GB" dirty="0"/>
            </a:br>
            <a:r>
              <a:rPr lang="it-IT" sz="4400" dirty="0">
                <a:solidFill>
                  <a:srgbClr val="262262"/>
                </a:solidFill>
              </a:rPr>
              <a:t>Adolescenți (15-19 ani)</a:t>
            </a:r>
            <a:r>
              <a:rPr lang="ro-RO" sz="4400" dirty="0">
                <a:solidFill>
                  <a:srgbClr val="262262"/>
                </a:solidFill>
              </a:rPr>
              <a:t>- </a:t>
            </a:r>
            <a:r>
              <a:rPr lang="it-IT" sz="4400" dirty="0">
                <a:solidFill>
                  <a:srgbClr val="262262"/>
                </a:solidFill>
              </a:rPr>
              <a:t>Caracteristici psihosociale</a:t>
            </a:r>
          </a:p>
          <a:p>
            <a:pPr algn="ctr"/>
            <a:endParaRPr lang="en-GB" dirty="0">
              <a:solidFill>
                <a:srgbClr val="26226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2239A-B4B4-4BFE-9481-1BAB52460C8A}"/>
              </a:ext>
            </a:extLst>
          </p:cNvPr>
          <p:cNvSpPr/>
          <p:nvPr/>
        </p:nvSpPr>
        <p:spPr>
          <a:xfrm>
            <a:off x="7174522" y="2792722"/>
            <a:ext cx="16824754" cy="75405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✔️</a:t>
            </a:r>
            <a:r>
              <a:rPr lang="ro-RO" sz="4400" dirty="0">
                <a:solidFill>
                  <a:srgbClr val="FF0000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În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căutare</a:t>
            </a:r>
            <a:r>
              <a:rPr lang="en-GB" sz="4400" b="1" dirty="0">
                <a:solidFill>
                  <a:srgbClr val="002060"/>
                </a:solidFill>
              </a:rPr>
              <a:t> de </a:t>
            </a:r>
            <a:r>
              <a:rPr lang="en-GB" sz="4400" b="1" dirty="0" err="1">
                <a:solidFill>
                  <a:srgbClr val="002060"/>
                </a:solidFill>
              </a:rPr>
              <a:t>identitate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Adolescenții</a:t>
            </a:r>
            <a:r>
              <a:rPr lang="en-GB" sz="4400" dirty="0">
                <a:solidFill>
                  <a:schemeClr val="tx2"/>
                </a:solidFill>
              </a:rPr>
              <a:t> sunt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perioada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formare</a:t>
            </a:r>
            <a:r>
              <a:rPr lang="en-GB" sz="4400" dirty="0">
                <a:solidFill>
                  <a:schemeClr val="tx2"/>
                </a:solidFill>
              </a:rPr>
              <a:t> a </a:t>
            </a:r>
            <a:r>
              <a:rPr lang="en-GB" sz="4400" dirty="0" err="1">
                <a:solidFill>
                  <a:schemeClr val="tx2"/>
                </a:solidFill>
              </a:rPr>
              <a:t>personalității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definire</a:t>
            </a:r>
            <a:r>
              <a:rPr lang="en-GB" sz="4400" dirty="0">
                <a:solidFill>
                  <a:schemeClr val="tx2"/>
                </a:solidFill>
              </a:rPr>
              <a:t> a </a:t>
            </a:r>
            <a:r>
              <a:rPr lang="en-GB" sz="4400" dirty="0" err="1">
                <a:solidFill>
                  <a:schemeClr val="tx2"/>
                </a:solidFill>
              </a:rPr>
              <a:t>propriilor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valori</a:t>
            </a:r>
            <a:r>
              <a:rPr lang="en-GB" sz="4400" dirty="0">
                <a:solidFill>
                  <a:schemeClr val="tx2"/>
                </a:solidFill>
              </a:rPr>
              <a:t>. </a:t>
            </a:r>
            <a:r>
              <a:rPr lang="en-GB" sz="4400" dirty="0" err="1">
                <a:solidFill>
                  <a:schemeClr val="tx2"/>
                </a:solidFill>
              </a:rPr>
              <a:t>Consumul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poate</a:t>
            </a:r>
            <a:r>
              <a:rPr lang="en-GB" sz="4400" dirty="0">
                <a:solidFill>
                  <a:schemeClr val="tx2"/>
                </a:solidFill>
              </a:rPr>
              <a:t> fi </a:t>
            </a:r>
            <a:r>
              <a:rPr lang="en-GB" sz="4400" dirty="0" err="1">
                <a:solidFill>
                  <a:schemeClr val="tx2"/>
                </a:solidFill>
              </a:rPr>
              <a:t>văzut</a:t>
            </a:r>
            <a:r>
              <a:rPr lang="en-GB" sz="4400" dirty="0">
                <a:solidFill>
                  <a:schemeClr val="tx2"/>
                </a:solidFill>
              </a:rPr>
              <a:t> ca o </a:t>
            </a:r>
            <a:r>
              <a:rPr lang="en-GB" sz="4400" dirty="0" err="1">
                <a:solidFill>
                  <a:schemeClr val="tx2"/>
                </a:solidFill>
              </a:rPr>
              <a:t>formă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revoltă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sau</a:t>
            </a:r>
            <a:r>
              <a:rPr lang="en-GB" sz="4400" dirty="0">
                <a:solidFill>
                  <a:schemeClr val="tx2"/>
                </a:solidFill>
              </a:rPr>
              <a:t> ca un </a:t>
            </a:r>
            <a:r>
              <a:rPr lang="en-GB" sz="4400" dirty="0" err="1">
                <a:solidFill>
                  <a:schemeClr val="tx2"/>
                </a:solidFill>
              </a:rPr>
              <a:t>mijloc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integrare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grupurile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sociale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dorința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apartenență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ro-RO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Influențabili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Grupul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prieteni</a:t>
            </a:r>
            <a:r>
              <a:rPr lang="en-GB" sz="4400" dirty="0">
                <a:solidFill>
                  <a:schemeClr val="tx2"/>
                </a:solidFill>
              </a:rPr>
              <a:t> are o </a:t>
            </a:r>
            <a:r>
              <a:rPr lang="en-GB" sz="4400" dirty="0" err="1">
                <a:solidFill>
                  <a:schemeClr val="tx2"/>
                </a:solidFill>
              </a:rPr>
              <a:t>influență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puternică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asupra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deciziilor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lor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inclusiv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asupra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alegerii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consuma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en-GB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Curiozitate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nevoia</a:t>
            </a:r>
            <a:r>
              <a:rPr lang="en-GB" sz="4400" b="1" dirty="0">
                <a:solidFill>
                  <a:srgbClr val="002060"/>
                </a:solidFill>
              </a:rPr>
              <a:t> de a </a:t>
            </a:r>
            <a:r>
              <a:rPr lang="en-GB" sz="4400" b="1" dirty="0" err="1">
                <a:solidFill>
                  <a:srgbClr val="002060"/>
                </a:solidFill>
              </a:rPr>
              <a:t>experimenta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Mulți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adolescenți</a:t>
            </a:r>
            <a:r>
              <a:rPr lang="en-GB" sz="4400" dirty="0">
                <a:solidFill>
                  <a:schemeClr val="tx2"/>
                </a:solidFill>
              </a:rPr>
              <a:t> sunt </a:t>
            </a:r>
            <a:r>
              <a:rPr lang="en-GB" sz="4400" dirty="0" err="1">
                <a:solidFill>
                  <a:schemeClr val="tx2"/>
                </a:solidFill>
              </a:rPr>
              <a:t>motivați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dorința</a:t>
            </a:r>
            <a:r>
              <a:rPr lang="en-GB" sz="4400" dirty="0">
                <a:solidFill>
                  <a:schemeClr val="tx2"/>
                </a:solidFill>
              </a:rPr>
              <a:t> de a-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testa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limitele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experimenta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noi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comportamente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en-GB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Percepția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riscurilor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Adesea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riscurile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consumului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(</a:t>
            </a:r>
            <a:r>
              <a:rPr lang="en-GB" sz="4400" dirty="0" err="1">
                <a:solidFill>
                  <a:schemeClr val="tx2"/>
                </a:solidFill>
              </a:rPr>
              <a:t>accidente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abuzuri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afectarea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sănătății</a:t>
            </a:r>
            <a:r>
              <a:rPr lang="en-GB" sz="4400" dirty="0">
                <a:solidFill>
                  <a:schemeClr val="tx2"/>
                </a:solidFill>
              </a:rPr>
              <a:t>) sunt </a:t>
            </a:r>
            <a:r>
              <a:rPr lang="en-GB" sz="4400" dirty="0" err="1">
                <a:solidFill>
                  <a:schemeClr val="tx2"/>
                </a:solidFill>
              </a:rPr>
              <a:t>subestimate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493363-D8D8-4518-8E0C-D51A2A14F33A}"/>
              </a:ext>
            </a:extLst>
          </p:cNvPr>
          <p:cNvSpPr/>
          <p:nvPr/>
        </p:nvSpPr>
        <p:spPr>
          <a:xfrm>
            <a:off x="7174523" y="10437340"/>
            <a:ext cx="168247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chemeClr val="tx2"/>
                </a:solidFill>
              </a:rPr>
              <a:t>C</a:t>
            </a:r>
            <a:r>
              <a:rPr lang="en-GB" sz="4400" dirty="0" err="1">
                <a:solidFill>
                  <a:schemeClr val="tx2"/>
                </a:solidFill>
              </a:rPr>
              <a:t>ea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mai</a:t>
            </a:r>
            <a:r>
              <a:rPr lang="en-GB" sz="4400" dirty="0">
                <a:solidFill>
                  <a:schemeClr val="tx2"/>
                </a:solidFill>
              </a:rPr>
              <a:t> mare </a:t>
            </a:r>
            <a:r>
              <a:rPr lang="en-GB" sz="4400" dirty="0" err="1">
                <a:solidFill>
                  <a:schemeClr val="tx2"/>
                </a:solidFill>
              </a:rPr>
              <a:t>proporție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decese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atribuibile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consumului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- 13 % -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2019 a </a:t>
            </a:r>
            <a:r>
              <a:rPr lang="en-GB" sz="4400" dirty="0" err="1">
                <a:solidFill>
                  <a:schemeClr val="tx2"/>
                </a:solidFill>
              </a:rPr>
              <a:t>fost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rândul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persoanelor</a:t>
            </a:r>
            <a:r>
              <a:rPr lang="en-GB" sz="4400" dirty="0">
                <a:solidFill>
                  <a:schemeClr val="tx2"/>
                </a:solidFill>
              </a:rPr>
              <a:t> cu </a:t>
            </a:r>
            <a:r>
              <a:rPr lang="en-GB" sz="4400" dirty="0" err="1">
                <a:solidFill>
                  <a:schemeClr val="tx2"/>
                </a:solidFill>
              </a:rPr>
              <a:t>vârste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cuprinse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între</a:t>
            </a:r>
            <a:r>
              <a:rPr lang="en-GB" sz="4400" dirty="0">
                <a:solidFill>
                  <a:schemeClr val="tx2"/>
                </a:solidFill>
              </a:rPr>
              <a:t> 20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39 de ani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238CC-FDD6-4E52-81C7-FB33D300E4B1}"/>
              </a:ext>
            </a:extLst>
          </p:cNvPr>
          <p:cNvSpPr/>
          <p:nvPr/>
        </p:nvSpPr>
        <p:spPr>
          <a:xfrm>
            <a:off x="8284756" y="12690972"/>
            <a:ext cx="14908248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Consumul de alcool </a:t>
            </a:r>
            <a:r>
              <a:rPr lang="ro-RO" sz="4400" b="1" dirty="0">
                <a:solidFill>
                  <a:srgbClr val="002060"/>
                </a:solidFill>
              </a:rPr>
              <a:t>NU</a:t>
            </a:r>
            <a:r>
              <a:rPr lang="pt-BR" sz="4400" b="1" dirty="0">
                <a:solidFill>
                  <a:srgbClr val="002060"/>
                </a:solidFill>
              </a:rPr>
              <a:t> este „o etapă normală” a adolescenței!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52" y="309424"/>
            <a:ext cx="20213629" cy="965846"/>
          </a:xfrm>
        </p:spPr>
        <p:txBody>
          <a:bodyPr/>
          <a:lstStyle/>
          <a:p>
            <a:r>
              <a:rPr lang="ro-RO" sz="4800" dirty="0"/>
              <a:t>Date </a:t>
            </a:r>
            <a:r>
              <a:rPr lang="it-IT" sz="4800" dirty="0"/>
              <a:t>relevante despre consumul de alcool la adolescenții din România</a:t>
            </a:r>
            <a:endParaRPr lang="ro-RO" sz="4800" dirty="0"/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175" y="2106759"/>
            <a:ext cx="5262979" cy="526297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4</a:t>
            </a:fld>
            <a:endParaRPr lang="ro-RO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652FB6-0DFF-4B45-9638-930656ECAE64}"/>
              </a:ext>
            </a:extLst>
          </p:cNvPr>
          <p:cNvSpPr/>
          <p:nvPr/>
        </p:nvSpPr>
        <p:spPr>
          <a:xfrm>
            <a:off x="6370319" y="2581339"/>
            <a:ext cx="15699971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2 din 5 elevi au consumat alcool cel puțin o dată până la vârsta de 13 ani </a:t>
            </a:r>
          </a:p>
          <a:p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002060"/>
                </a:solidFill>
              </a:rPr>
              <a:t>8 din 10 </a:t>
            </a:r>
            <a:r>
              <a:rPr lang="en-GB" sz="4400" dirty="0" err="1">
                <a:solidFill>
                  <a:srgbClr val="002060"/>
                </a:solidFill>
              </a:rPr>
              <a:t>elevi</a:t>
            </a:r>
            <a:r>
              <a:rPr lang="en-GB" sz="4400" dirty="0">
                <a:solidFill>
                  <a:srgbClr val="002060"/>
                </a:solidFill>
              </a:rPr>
              <a:t> au </a:t>
            </a:r>
            <a:r>
              <a:rPr lang="en-GB" sz="4400" dirty="0" err="1">
                <a:solidFill>
                  <a:srgbClr val="002060"/>
                </a:solidFill>
              </a:rPr>
              <a:t>consumat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alcool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până</a:t>
            </a:r>
            <a:r>
              <a:rPr lang="en-GB" sz="4400" dirty="0">
                <a:solidFill>
                  <a:srgbClr val="002060"/>
                </a:solidFill>
              </a:rPr>
              <a:t> la </a:t>
            </a:r>
            <a:r>
              <a:rPr lang="en-GB" sz="4400" dirty="0" err="1">
                <a:solidFill>
                  <a:srgbClr val="002060"/>
                </a:solidFill>
              </a:rPr>
              <a:t>vârsta</a:t>
            </a:r>
            <a:r>
              <a:rPr lang="en-GB" sz="4400" dirty="0">
                <a:solidFill>
                  <a:srgbClr val="002060"/>
                </a:solidFill>
              </a:rPr>
              <a:t> de 15 ani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/>
          </a:p>
          <a:p>
            <a:endParaRPr lang="en-GB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1 din 2 elevi de 15 ani au consumat alcool în ultima lună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002060"/>
                </a:solidFill>
              </a:rPr>
              <a:t>1 din 10 </a:t>
            </a:r>
            <a:r>
              <a:rPr lang="en-GB" sz="4400" dirty="0" err="1">
                <a:solidFill>
                  <a:srgbClr val="002060"/>
                </a:solidFill>
              </a:rPr>
              <a:t>elevi</a:t>
            </a:r>
            <a:r>
              <a:rPr lang="en-GB" sz="4400" dirty="0">
                <a:solidFill>
                  <a:srgbClr val="002060"/>
                </a:solidFill>
              </a:rPr>
              <a:t> au </a:t>
            </a:r>
            <a:r>
              <a:rPr lang="en-GB" sz="4400" dirty="0" err="1">
                <a:solidFill>
                  <a:srgbClr val="002060"/>
                </a:solidFill>
              </a:rPr>
              <a:t>avut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intoxicație</a:t>
            </a:r>
            <a:r>
              <a:rPr lang="en-GB" sz="4400" dirty="0">
                <a:solidFill>
                  <a:srgbClr val="002060"/>
                </a:solidFill>
              </a:rPr>
              <a:t> cu </a:t>
            </a:r>
            <a:r>
              <a:rPr lang="en-GB" sz="4400" dirty="0" err="1">
                <a:solidFill>
                  <a:srgbClr val="002060"/>
                </a:solidFill>
              </a:rPr>
              <a:t>alcool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până</a:t>
            </a:r>
            <a:r>
              <a:rPr lang="en-GB" sz="4400" dirty="0">
                <a:solidFill>
                  <a:srgbClr val="002060"/>
                </a:solidFill>
              </a:rPr>
              <a:t> la </a:t>
            </a:r>
            <a:r>
              <a:rPr lang="en-GB" sz="4400" dirty="0" err="1">
                <a:solidFill>
                  <a:srgbClr val="002060"/>
                </a:solidFill>
              </a:rPr>
              <a:t>vârsta</a:t>
            </a:r>
            <a:r>
              <a:rPr lang="en-GB" sz="4400" dirty="0">
                <a:solidFill>
                  <a:srgbClr val="002060"/>
                </a:solidFill>
              </a:rPr>
              <a:t> de 13 ani</a:t>
            </a:r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6 din 10 elevi consideră că este ușor de obținut o băutură alcoolică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239C78-D2F3-484C-B6A2-07874C83BD8D}"/>
              </a:ext>
            </a:extLst>
          </p:cNvPr>
          <p:cNvSpPr/>
          <p:nvPr/>
        </p:nvSpPr>
        <p:spPr>
          <a:xfrm>
            <a:off x="6799387" y="1128978"/>
            <a:ext cx="11471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Studiul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 ESPAD 20</a:t>
            </a:r>
            <a:r>
              <a:rPr lang="ro-RO" sz="4400" dirty="0">
                <a:solidFill>
                  <a:schemeClr val="tx2"/>
                </a:solidFill>
                <a:highlight>
                  <a:srgbClr val="01B69B"/>
                </a:highlight>
              </a:rPr>
              <a:t>24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- </a:t>
            </a:r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elevi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 15-16 ani, din </a:t>
            </a:r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România</a:t>
            </a:r>
            <a:endParaRPr lang="en-GB" sz="4400" dirty="0">
              <a:solidFill>
                <a:schemeClr val="tx2"/>
              </a:solidFill>
              <a:highlight>
                <a:srgbClr val="01B69B"/>
              </a:highlight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A303F4-8B39-4447-A762-74BDEB39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CACD3EB6-2B5E-4ACE-ACC6-0DDE2825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F5741DFE-B461-4DB5-A0A6-7CCCEBE0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88224F5F-8A78-4376-A4F9-D51F2B959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9" name="Imagine 48">
            <a:extLst>
              <a:ext uri="{FF2B5EF4-FFF2-40B4-BE49-F238E27FC236}">
                <a16:creationId xmlns:a16="http://schemas.microsoft.com/office/drawing/2014/main" id="{CBEF72B1-70FD-4723-B22D-5EA2EB0D4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638" y="3141142"/>
            <a:ext cx="1141308" cy="1141308"/>
          </a:xfrm>
          <a:prstGeom prst="rect">
            <a:avLst/>
          </a:prstGeom>
        </p:spPr>
      </p:pic>
      <p:pic>
        <p:nvPicPr>
          <p:cNvPr id="54" name="Imagine 53">
            <a:extLst>
              <a:ext uri="{FF2B5EF4-FFF2-40B4-BE49-F238E27FC236}">
                <a16:creationId xmlns:a16="http://schemas.microsoft.com/office/drawing/2014/main" id="{C198F52C-777C-46D9-8E7A-6468D4121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361" y="3136303"/>
            <a:ext cx="1140051" cy="1146147"/>
          </a:xfrm>
          <a:prstGeom prst="rect">
            <a:avLst/>
          </a:prstGeom>
        </p:spPr>
      </p:pic>
      <p:pic>
        <p:nvPicPr>
          <p:cNvPr id="55" name="Imagine 54">
            <a:extLst>
              <a:ext uri="{FF2B5EF4-FFF2-40B4-BE49-F238E27FC236}">
                <a16:creationId xmlns:a16="http://schemas.microsoft.com/office/drawing/2014/main" id="{3A6A091E-5E7E-4C94-B9B1-D54D0FCA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9388" y="3136304"/>
            <a:ext cx="1141308" cy="1141308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id="{57BFF198-D915-4E2A-955D-F3A4F1D76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6080" y="3143506"/>
            <a:ext cx="1140051" cy="1146147"/>
          </a:xfrm>
          <a:prstGeom prst="rect">
            <a:avLst/>
          </a:prstGeom>
        </p:spPr>
      </p:pic>
      <p:pic>
        <p:nvPicPr>
          <p:cNvPr id="57" name="Imagine 56">
            <a:extLst>
              <a:ext uri="{FF2B5EF4-FFF2-40B4-BE49-F238E27FC236}">
                <a16:creationId xmlns:a16="http://schemas.microsoft.com/office/drawing/2014/main" id="{BA9D6A6F-E80A-4351-9B33-61A54BD07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6830" y="3131465"/>
            <a:ext cx="1140051" cy="1146147"/>
          </a:xfrm>
          <a:prstGeom prst="rect">
            <a:avLst/>
          </a:prstGeom>
        </p:spPr>
      </p:pic>
      <p:pic>
        <p:nvPicPr>
          <p:cNvPr id="58" name="Imagine 57">
            <a:extLst>
              <a:ext uri="{FF2B5EF4-FFF2-40B4-BE49-F238E27FC236}">
                <a16:creationId xmlns:a16="http://schemas.microsoft.com/office/drawing/2014/main" id="{E1C7C824-574F-4CAA-B2F0-9BCEDC70D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441" y="5373798"/>
            <a:ext cx="1140051" cy="1146147"/>
          </a:xfrm>
          <a:prstGeom prst="rect">
            <a:avLst/>
          </a:prstGeom>
        </p:spPr>
      </p:pic>
      <p:pic>
        <p:nvPicPr>
          <p:cNvPr id="59" name="Imagine 58">
            <a:extLst>
              <a:ext uri="{FF2B5EF4-FFF2-40B4-BE49-F238E27FC236}">
                <a16:creationId xmlns:a16="http://schemas.microsoft.com/office/drawing/2014/main" id="{049BC06F-5613-43E0-A267-77AB801D2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0929" y="5361757"/>
            <a:ext cx="1140051" cy="1146147"/>
          </a:xfrm>
          <a:prstGeom prst="rect">
            <a:avLst/>
          </a:prstGeom>
        </p:spPr>
      </p:pic>
      <p:pic>
        <p:nvPicPr>
          <p:cNvPr id="60" name="Imagine 59">
            <a:extLst>
              <a:ext uri="{FF2B5EF4-FFF2-40B4-BE49-F238E27FC236}">
                <a16:creationId xmlns:a16="http://schemas.microsoft.com/office/drawing/2014/main" id="{7142A317-2C42-4F8F-9988-F0046F1D0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484" y="5364750"/>
            <a:ext cx="1140051" cy="1146147"/>
          </a:xfrm>
          <a:prstGeom prst="rect">
            <a:avLst/>
          </a:prstGeom>
        </p:spPr>
      </p:pic>
      <p:pic>
        <p:nvPicPr>
          <p:cNvPr id="61" name="Imagine 60">
            <a:extLst>
              <a:ext uri="{FF2B5EF4-FFF2-40B4-BE49-F238E27FC236}">
                <a16:creationId xmlns:a16="http://schemas.microsoft.com/office/drawing/2014/main" id="{57B2AA81-1E5C-40BE-B0FB-2EF791FD4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5794" y="5361755"/>
            <a:ext cx="1140051" cy="1146147"/>
          </a:xfrm>
          <a:prstGeom prst="rect">
            <a:avLst/>
          </a:prstGeom>
        </p:spPr>
      </p:pic>
      <p:pic>
        <p:nvPicPr>
          <p:cNvPr id="62" name="Imagine 61">
            <a:extLst>
              <a:ext uri="{FF2B5EF4-FFF2-40B4-BE49-F238E27FC236}">
                <a16:creationId xmlns:a16="http://schemas.microsoft.com/office/drawing/2014/main" id="{DA21EE3A-725E-40C7-8BD7-E1DCD04F7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4904" y="5370540"/>
            <a:ext cx="1140051" cy="1146147"/>
          </a:xfrm>
          <a:prstGeom prst="rect">
            <a:avLst/>
          </a:prstGeom>
        </p:spPr>
      </p:pic>
      <p:pic>
        <p:nvPicPr>
          <p:cNvPr id="63" name="Imagine 62">
            <a:extLst>
              <a:ext uri="{FF2B5EF4-FFF2-40B4-BE49-F238E27FC236}">
                <a16:creationId xmlns:a16="http://schemas.microsoft.com/office/drawing/2014/main" id="{CA01543E-A3DE-457C-B847-CB8354B0E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5680" y="5379123"/>
            <a:ext cx="1140051" cy="1146147"/>
          </a:xfrm>
          <a:prstGeom prst="rect">
            <a:avLst/>
          </a:prstGeom>
        </p:spPr>
      </p:pic>
      <p:pic>
        <p:nvPicPr>
          <p:cNvPr id="64" name="Imagine 63">
            <a:extLst>
              <a:ext uri="{FF2B5EF4-FFF2-40B4-BE49-F238E27FC236}">
                <a16:creationId xmlns:a16="http://schemas.microsoft.com/office/drawing/2014/main" id="{73FB5C3A-6336-43C3-92FE-BD5C67FD6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5400" y="5361756"/>
            <a:ext cx="1140051" cy="1146147"/>
          </a:xfrm>
          <a:prstGeom prst="rect">
            <a:avLst/>
          </a:prstGeom>
        </p:spPr>
      </p:pic>
      <p:pic>
        <p:nvPicPr>
          <p:cNvPr id="65" name="Imagine 64">
            <a:extLst>
              <a:ext uri="{FF2B5EF4-FFF2-40B4-BE49-F238E27FC236}">
                <a16:creationId xmlns:a16="http://schemas.microsoft.com/office/drawing/2014/main" id="{2361D057-E4EF-4FE7-9F60-DC9E28E08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6166" y="5379124"/>
            <a:ext cx="1140051" cy="1146147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id="{AFF56426-243E-47D3-B800-60CA88CF9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5982" y="5359353"/>
            <a:ext cx="1140051" cy="1146147"/>
          </a:xfrm>
          <a:prstGeom prst="rect">
            <a:avLst/>
          </a:prstGeom>
        </p:spPr>
      </p:pic>
      <p:pic>
        <p:nvPicPr>
          <p:cNvPr id="67" name="Imagine 66">
            <a:extLst>
              <a:ext uri="{FF2B5EF4-FFF2-40B4-BE49-F238E27FC236}">
                <a16:creationId xmlns:a16="http://schemas.microsoft.com/office/drawing/2014/main" id="{BC425F5E-4CE4-4CB3-8E94-16B207F37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65119" y="5367547"/>
            <a:ext cx="1140051" cy="1146147"/>
          </a:xfrm>
          <a:prstGeom prst="rect">
            <a:avLst/>
          </a:prstGeom>
        </p:spPr>
      </p:pic>
      <p:pic>
        <p:nvPicPr>
          <p:cNvPr id="68" name="Imagine 67">
            <a:extLst>
              <a:ext uri="{FF2B5EF4-FFF2-40B4-BE49-F238E27FC236}">
                <a16:creationId xmlns:a16="http://schemas.microsoft.com/office/drawing/2014/main" id="{2F04C983-6E39-48EA-997A-C6CBBE734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6855" y="7488666"/>
            <a:ext cx="1140051" cy="1146147"/>
          </a:xfrm>
          <a:prstGeom prst="rect">
            <a:avLst/>
          </a:prstGeom>
        </p:spPr>
      </p:pic>
      <p:pic>
        <p:nvPicPr>
          <p:cNvPr id="69" name="Imagine 68">
            <a:extLst>
              <a:ext uri="{FF2B5EF4-FFF2-40B4-BE49-F238E27FC236}">
                <a16:creationId xmlns:a16="http://schemas.microsoft.com/office/drawing/2014/main" id="{CA4025A6-7007-4680-B8A0-FAAA2150C8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0104" y="7471299"/>
            <a:ext cx="1140051" cy="1146147"/>
          </a:xfrm>
          <a:prstGeom prst="rect">
            <a:avLst/>
          </a:prstGeom>
        </p:spPr>
      </p:pic>
      <p:pic>
        <p:nvPicPr>
          <p:cNvPr id="70" name="Imagine 69">
            <a:extLst>
              <a:ext uri="{FF2B5EF4-FFF2-40B4-BE49-F238E27FC236}">
                <a16:creationId xmlns:a16="http://schemas.microsoft.com/office/drawing/2014/main" id="{BB2B1F4C-36B2-4647-A75E-2387490A21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8483" y="9451013"/>
            <a:ext cx="1140051" cy="1146147"/>
          </a:xfrm>
          <a:prstGeom prst="rect">
            <a:avLst/>
          </a:prstGeom>
        </p:spPr>
      </p:pic>
      <p:pic>
        <p:nvPicPr>
          <p:cNvPr id="71" name="Imagine 70">
            <a:extLst>
              <a:ext uri="{FF2B5EF4-FFF2-40B4-BE49-F238E27FC236}">
                <a16:creationId xmlns:a16="http://schemas.microsoft.com/office/drawing/2014/main" id="{4AF9121E-A742-401D-BF61-3B492F7D43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0921" y="9459182"/>
            <a:ext cx="1140051" cy="1146147"/>
          </a:xfrm>
          <a:prstGeom prst="rect">
            <a:avLst/>
          </a:prstGeom>
        </p:spPr>
      </p:pic>
      <p:pic>
        <p:nvPicPr>
          <p:cNvPr id="72" name="Imagine 71">
            <a:extLst>
              <a:ext uri="{FF2B5EF4-FFF2-40B4-BE49-F238E27FC236}">
                <a16:creationId xmlns:a16="http://schemas.microsoft.com/office/drawing/2014/main" id="{2C36550E-9B11-43AA-A9F3-F5C6DB5A5B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38440" y="9453856"/>
            <a:ext cx="1140051" cy="1146147"/>
          </a:xfrm>
          <a:prstGeom prst="rect">
            <a:avLst/>
          </a:prstGeom>
        </p:spPr>
      </p:pic>
      <p:pic>
        <p:nvPicPr>
          <p:cNvPr id="73" name="Imagine 72">
            <a:extLst>
              <a:ext uri="{FF2B5EF4-FFF2-40B4-BE49-F238E27FC236}">
                <a16:creationId xmlns:a16="http://schemas.microsoft.com/office/drawing/2014/main" id="{49ABCA73-0199-45F6-BB21-39B146774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8360" y="9436078"/>
            <a:ext cx="1140051" cy="1146147"/>
          </a:xfrm>
          <a:prstGeom prst="rect">
            <a:avLst/>
          </a:prstGeom>
        </p:spPr>
      </p:pic>
      <p:pic>
        <p:nvPicPr>
          <p:cNvPr id="74" name="Imagine 73">
            <a:extLst>
              <a:ext uri="{FF2B5EF4-FFF2-40B4-BE49-F238E27FC236}">
                <a16:creationId xmlns:a16="http://schemas.microsoft.com/office/drawing/2014/main" id="{32A46A32-FC2B-469F-BC6D-1C63189C66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7648" y="9436078"/>
            <a:ext cx="1140051" cy="1146147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id="{DD9DEB5A-9081-4E25-9652-2992FA6A05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6524" y="9436078"/>
            <a:ext cx="1140051" cy="1146147"/>
          </a:xfrm>
          <a:prstGeom prst="rect">
            <a:avLst/>
          </a:prstGeom>
        </p:spPr>
      </p:pic>
      <p:pic>
        <p:nvPicPr>
          <p:cNvPr id="76" name="Imagine 75">
            <a:extLst>
              <a:ext uri="{FF2B5EF4-FFF2-40B4-BE49-F238E27FC236}">
                <a16:creationId xmlns:a16="http://schemas.microsoft.com/office/drawing/2014/main" id="{B42B9863-05BD-4925-8E81-F1BF3E1DE7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45400" y="9451013"/>
            <a:ext cx="1140051" cy="1146147"/>
          </a:xfrm>
          <a:prstGeom prst="rect">
            <a:avLst/>
          </a:prstGeom>
        </p:spPr>
      </p:pic>
      <p:pic>
        <p:nvPicPr>
          <p:cNvPr id="77" name="Imagine 76">
            <a:extLst>
              <a:ext uri="{FF2B5EF4-FFF2-40B4-BE49-F238E27FC236}">
                <a16:creationId xmlns:a16="http://schemas.microsoft.com/office/drawing/2014/main" id="{EC128F0F-6089-465F-936D-4107B8324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12916" y="9418508"/>
            <a:ext cx="1140051" cy="1146147"/>
          </a:xfrm>
          <a:prstGeom prst="rect">
            <a:avLst/>
          </a:prstGeom>
        </p:spPr>
      </p:pic>
      <p:pic>
        <p:nvPicPr>
          <p:cNvPr id="78" name="Imagine 77">
            <a:extLst>
              <a:ext uri="{FF2B5EF4-FFF2-40B4-BE49-F238E27FC236}">
                <a16:creationId xmlns:a16="http://schemas.microsoft.com/office/drawing/2014/main" id="{9F9C9D56-2D02-464C-AE48-D169ABC2D5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70554" y="9427293"/>
            <a:ext cx="1140051" cy="1146147"/>
          </a:xfrm>
          <a:prstGeom prst="rect">
            <a:avLst/>
          </a:prstGeom>
        </p:spPr>
      </p:pic>
      <p:pic>
        <p:nvPicPr>
          <p:cNvPr id="79" name="Imagine 78">
            <a:extLst>
              <a:ext uri="{FF2B5EF4-FFF2-40B4-BE49-F238E27FC236}">
                <a16:creationId xmlns:a16="http://schemas.microsoft.com/office/drawing/2014/main" id="{3887F038-245C-4CF1-A5F7-721649C958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86629" y="9436078"/>
            <a:ext cx="1140051" cy="1146147"/>
          </a:xfrm>
          <a:prstGeom prst="rect">
            <a:avLst/>
          </a:prstGeom>
        </p:spPr>
      </p:pic>
      <p:pic>
        <p:nvPicPr>
          <p:cNvPr id="80" name="Imagine 79">
            <a:extLst>
              <a:ext uri="{FF2B5EF4-FFF2-40B4-BE49-F238E27FC236}">
                <a16:creationId xmlns:a16="http://schemas.microsoft.com/office/drawing/2014/main" id="{B0E95722-4BBA-4C7C-B1CA-E828461A5D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65066" y="12155501"/>
            <a:ext cx="1140051" cy="1146147"/>
          </a:xfrm>
          <a:prstGeom prst="rect">
            <a:avLst/>
          </a:prstGeom>
        </p:spPr>
      </p:pic>
      <p:pic>
        <p:nvPicPr>
          <p:cNvPr id="81" name="Imagine 80">
            <a:extLst>
              <a:ext uri="{FF2B5EF4-FFF2-40B4-BE49-F238E27FC236}">
                <a16:creationId xmlns:a16="http://schemas.microsoft.com/office/drawing/2014/main" id="{7D1E6A80-5104-4FCA-AE9C-E6CDD547A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04349" y="12130116"/>
            <a:ext cx="1140051" cy="1146147"/>
          </a:xfrm>
          <a:prstGeom prst="rect">
            <a:avLst/>
          </a:prstGeom>
        </p:spPr>
      </p:pic>
      <p:pic>
        <p:nvPicPr>
          <p:cNvPr id="82" name="Imagine 81">
            <a:extLst>
              <a:ext uri="{FF2B5EF4-FFF2-40B4-BE49-F238E27FC236}">
                <a16:creationId xmlns:a16="http://schemas.microsoft.com/office/drawing/2014/main" id="{B4A53A75-C03A-42DF-968B-56F5993F41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8359" y="12155501"/>
            <a:ext cx="1140051" cy="1146147"/>
          </a:xfrm>
          <a:prstGeom prst="rect">
            <a:avLst/>
          </a:prstGeom>
        </p:spPr>
      </p:pic>
      <p:pic>
        <p:nvPicPr>
          <p:cNvPr id="83" name="Imagine 82">
            <a:extLst>
              <a:ext uri="{FF2B5EF4-FFF2-40B4-BE49-F238E27FC236}">
                <a16:creationId xmlns:a16="http://schemas.microsoft.com/office/drawing/2014/main" id="{8B4E8BBE-C389-4D66-B46D-CE034266E9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48482" y="12133493"/>
            <a:ext cx="1140051" cy="1146147"/>
          </a:xfrm>
          <a:prstGeom prst="rect">
            <a:avLst/>
          </a:prstGeom>
        </p:spPr>
      </p:pic>
      <p:pic>
        <p:nvPicPr>
          <p:cNvPr id="84" name="Imagine 83">
            <a:extLst>
              <a:ext uri="{FF2B5EF4-FFF2-40B4-BE49-F238E27FC236}">
                <a16:creationId xmlns:a16="http://schemas.microsoft.com/office/drawing/2014/main" id="{003C0188-F29D-46B4-93EB-915C59628D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14629" y="12138898"/>
            <a:ext cx="1140051" cy="1146147"/>
          </a:xfrm>
          <a:prstGeom prst="rect">
            <a:avLst/>
          </a:prstGeom>
        </p:spPr>
      </p:pic>
      <p:pic>
        <p:nvPicPr>
          <p:cNvPr id="85" name="Imagine 84">
            <a:extLst>
              <a:ext uri="{FF2B5EF4-FFF2-40B4-BE49-F238E27FC236}">
                <a16:creationId xmlns:a16="http://schemas.microsoft.com/office/drawing/2014/main" id="{70C8DD65-8D6A-4250-9490-3F55B2D4F1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7174" y="12130113"/>
            <a:ext cx="1140051" cy="1146147"/>
          </a:xfrm>
          <a:prstGeom prst="rect">
            <a:avLst/>
          </a:prstGeom>
        </p:spPr>
      </p:pic>
      <p:pic>
        <p:nvPicPr>
          <p:cNvPr id="86" name="Imagine 85">
            <a:extLst>
              <a:ext uri="{FF2B5EF4-FFF2-40B4-BE49-F238E27FC236}">
                <a16:creationId xmlns:a16="http://schemas.microsoft.com/office/drawing/2014/main" id="{1EB41CFC-143A-46AE-9FBD-6C73E7488A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23501" y="12155697"/>
            <a:ext cx="1140051" cy="1146147"/>
          </a:xfrm>
          <a:prstGeom prst="rect">
            <a:avLst/>
          </a:prstGeom>
        </p:spPr>
      </p:pic>
      <p:pic>
        <p:nvPicPr>
          <p:cNvPr id="87" name="Imagine 86">
            <a:extLst>
              <a:ext uri="{FF2B5EF4-FFF2-40B4-BE49-F238E27FC236}">
                <a16:creationId xmlns:a16="http://schemas.microsoft.com/office/drawing/2014/main" id="{D91A104A-1A89-4FBE-914C-5D9BE3B857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09828" y="12130114"/>
            <a:ext cx="1140051" cy="1146147"/>
          </a:xfrm>
          <a:prstGeom prst="rect">
            <a:avLst/>
          </a:prstGeom>
        </p:spPr>
      </p:pic>
      <p:pic>
        <p:nvPicPr>
          <p:cNvPr id="88" name="Imagine 87">
            <a:extLst>
              <a:ext uri="{FF2B5EF4-FFF2-40B4-BE49-F238E27FC236}">
                <a16:creationId xmlns:a16="http://schemas.microsoft.com/office/drawing/2014/main" id="{78E56D03-B676-4DA7-9961-A015D7156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7597" y="12156945"/>
            <a:ext cx="1140051" cy="1146147"/>
          </a:xfrm>
          <a:prstGeom prst="rect">
            <a:avLst/>
          </a:prstGeom>
        </p:spPr>
      </p:pic>
      <p:pic>
        <p:nvPicPr>
          <p:cNvPr id="89" name="Imagine 88">
            <a:extLst>
              <a:ext uri="{FF2B5EF4-FFF2-40B4-BE49-F238E27FC236}">
                <a16:creationId xmlns:a16="http://schemas.microsoft.com/office/drawing/2014/main" id="{D6E65038-46A0-4E68-859A-9AC73569FF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5963" y="12130115"/>
            <a:ext cx="1140051" cy="1146147"/>
          </a:xfrm>
          <a:prstGeom prst="rect">
            <a:avLst/>
          </a:prstGeom>
        </p:spPr>
      </p:pic>
      <p:pic>
        <p:nvPicPr>
          <p:cNvPr id="91" name="Imagine 90">
            <a:extLst>
              <a:ext uri="{FF2B5EF4-FFF2-40B4-BE49-F238E27FC236}">
                <a16:creationId xmlns:a16="http://schemas.microsoft.com/office/drawing/2014/main" id="{D418C05D-D604-4BBD-BA26-B6FD859F0A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9920265" y="10605329"/>
            <a:ext cx="4463735" cy="2975823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200746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8012655" cy="794417"/>
          </a:xfrm>
        </p:spPr>
        <p:txBody>
          <a:bodyPr/>
          <a:lstStyle/>
          <a:p>
            <a:pPr algn="ctr"/>
            <a:r>
              <a:rPr lang="ro-RO" sz="4800" dirty="0"/>
              <a:t>De ce consumă alcool adolescenții?</a:t>
            </a:r>
            <a:endParaRPr lang="en-GB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5</a:t>
            </a:fld>
            <a:endParaRPr lang="ro-RO" altLang="en-US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39262120-50BC-427B-BFB1-220530F794F3}"/>
              </a:ext>
            </a:extLst>
          </p:cNvPr>
          <p:cNvSpPr/>
          <p:nvPr/>
        </p:nvSpPr>
        <p:spPr>
          <a:xfrm>
            <a:off x="2127149" y="2138308"/>
            <a:ext cx="10327233" cy="1295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presiune de grup</a:t>
            </a:r>
            <a:endParaRPr lang="ro-RO" sz="44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dorință de integrare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curiozitate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model familial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gestionarea stresului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Nevoia de atenție, de comunicare și de relaționare emoțională sănătoasă</a:t>
            </a:r>
          </a:p>
          <a:p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Simptome de anxietate și de depresie</a:t>
            </a:r>
          </a:p>
          <a:p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Nevoia de imagine “matură” sau “modernă”, de a fi “cool”, “trendy”, “fun”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sz="4400" b="1" dirty="0">
              <a:solidFill>
                <a:schemeClr val="tx2"/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9A0C945F-5F8D-4A60-84CB-04C3F334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54382" y="7461780"/>
            <a:ext cx="9407525" cy="627168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54C53A0-1148-48EB-BF11-C505CD6C9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70685" y="1801091"/>
            <a:ext cx="13374920" cy="568434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147A15C4-8479-4671-8C19-663BCF004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647397" y="-66064"/>
            <a:ext cx="3005192" cy="30051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627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72" y="266700"/>
            <a:ext cx="18012655" cy="794417"/>
          </a:xfrm>
        </p:spPr>
        <p:txBody>
          <a:bodyPr/>
          <a:lstStyle/>
          <a:p>
            <a:pPr algn="ctr"/>
            <a:r>
              <a:rPr lang="it-IT" sz="4800" dirty="0"/>
              <a:t>Care sunt pericolele consumului de alcool la adolescenți?</a:t>
            </a:r>
            <a:endParaRPr lang="en-GB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6</a:t>
            </a:fld>
            <a:endParaRPr lang="ro-RO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B3312-C4B8-46DD-94FF-E8B44E8923CC}"/>
              </a:ext>
            </a:extLst>
          </p:cNvPr>
          <p:cNvSpPr/>
          <p:nvPr/>
        </p:nvSpPr>
        <p:spPr>
          <a:xfrm>
            <a:off x="2438401" y="1355162"/>
            <a:ext cx="21945599" cy="124957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Poate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duce</a:t>
            </a:r>
            <a:r>
              <a:rPr lang="en-GB" sz="4400" b="1" dirty="0">
                <a:solidFill>
                  <a:srgbClr val="002060"/>
                </a:solidFill>
              </a:rPr>
              <a:t> la </a:t>
            </a:r>
            <a:r>
              <a:rPr lang="en-GB" sz="4400" b="1" dirty="0" err="1">
                <a:solidFill>
                  <a:srgbClr val="002060"/>
                </a:solidFill>
              </a:rPr>
              <a:t>accidente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decese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Alcoolul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este</a:t>
            </a:r>
            <a:r>
              <a:rPr lang="en-GB" sz="4200" dirty="0">
                <a:solidFill>
                  <a:schemeClr val="tx2"/>
                </a:solidFill>
              </a:rPr>
              <a:t> un factor  major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accidentele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rutiere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înecuri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suicid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incidente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tragice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rândul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tinerilor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Crește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ro-RO" sz="4400" b="1" dirty="0">
                <a:solidFill>
                  <a:srgbClr val="002060"/>
                </a:solidFill>
              </a:rPr>
              <a:t>probabilitatea </a:t>
            </a:r>
            <a:r>
              <a:rPr lang="en-GB" sz="4400" b="1" dirty="0" err="1">
                <a:solidFill>
                  <a:srgbClr val="002060"/>
                </a:solidFill>
              </a:rPr>
              <a:t>comportamente</a:t>
            </a:r>
            <a:r>
              <a:rPr lang="ro-RO" sz="4400" b="1" dirty="0">
                <a:solidFill>
                  <a:srgbClr val="002060"/>
                </a:solidFill>
              </a:rPr>
              <a:t>lor riscante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200" dirty="0" err="1">
                <a:solidFill>
                  <a:schemeClr val="tx2"/>
                </a:solidFill>
              </a:rPr>
              <a:t>Consumul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duce</a:t>
            </a:r>
            <a:r>
              <a:rPr lang="en-GB" sz="4200" dirty="0">
                <a:solidFill>
                  <a:schemeClr val="tx2"/>
                </a:solidFill>
              </a:rPr>
              <a:t> la </a:t>
            </a:r>
            <a:r>
              <a:rPr lang="ro-RO" sz="4200" dirty="0">
                <a:solidFill>
                  <a:schemeClr val="tx2"/>
                </a:solidFill>
              </a:rPr>
              <a:t>luarea unor </a:t>
            </a:r>
            <a:r>
              <a:rPr lang="en-GB" sz="4200" dirty="0" err="1">
                <a:solidFill>
                  <a:schemeClr val="tx2"/>
                </a:solidFill>
              </a:rPr>
              <a:t>decizii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ro-RO" sz="4200" dirty="0">
                <a:solidFill>
                  <a:schemeClr val="tx2"/>
                </a:solidFill>
              </a:rPr>
              <a:t>eronate, </a:t>
            </a:r>
            <a:r>
              <a:rPr lang="en-GB" sz="4200" dirty="0">
                <a:solidFill>
                  <a:schemeClr val="tx2"/>
                </a:solidFill>
              </a:rPr>
              <a:t> cum </a:t>
            </a:r>
            <a:r>
              <a:rPr lang="en-GB" sz="4200" dirty="0" err="1">
                <a:solidFill>
                  <a:schemeClr val="tx2"/>
                </a:solidFill>
              </a:rPr>
              <a:t>ar</a:t>
            </a:r>
            <a:r>
              <a:rPr lang="en-GB" sz="4200" dirty="0">
                <a:solidFill>
                  <a:schemeClr val="tx2"/>
                </a:solidFill>
              </a:rPr>
              <a:t> fi </a:t>
            </a:r>
            <a:r>
              <a:rPr lang="en-GB" sz="4200" dirty="0" err="1">
                <a:solidFill>
                  <a:schemeClr val="tx2"/>
                </a:solidFill>
              </a:rPr>
              <a:t>asumarea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unor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riscuri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periculoase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inclusiv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relații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sexuale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neprotejate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sau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violente</a:t>
            </a:r>
            <a:r>
              <a:rPr lang="en-GB" sz="4200" dirty="0">
                <a:solidFill>
                  <a:schemeClr val="tx2"/>
                </a:solidFill>
              </a:rPr>
              <a:t>, precum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conducerea</a:t>
            </a:r>
            <a:r>
              <a:rPr lang="en-GB" sz="4200" dirty="0">
                <a:solidFill>
                  <a:schemeClr val="tx2"/>
                </a:solidFill>
              </a:rPr>
              <a:t> sub </a:t>
            </a:r>
            <a:r>
              <a:rPr lang="en-GB" sz="4200" dirty="0" err="1">
                <a:solidFill>
                  <a:schemeClr val="tx2"/>
                </a:solidFill>
              </a:rPr>
              <a:t>influența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alcoolului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  <a:endParaRPr lang="en-GB" sz="4200" dirty="0"/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Favorizează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violența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agresivitatea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Adolescenții</a:t>
            </a:r>
            <a:r>
              <a:rPr lang="en-GB" sz="4200" dirty="0">
                <a:solidFill>
                  <a:schemeClr val="tx2"/>
                </a:solidFill>
              </a:rPr>
              <a:t> care </a:t>
            </a:r>
            <a:r>
              <a:rPr lang="en-GB" sz="4200" dirty="0" err="1">
                <a:solidFill>
                  <a:schemeClr val="tx2"/>
                </a:solidFill>
              </a:rPr>
              <a:t>consumă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au un </a:t>
            </a:r>
            <a:r>
              <a:rPr lang="en-GB" sz="4200" dirty="0" err="1">
                <a:solidFill>
                  <a:schemeClr val="tx2"/>
                </a:solidFill>
              </a:rPr>
              <a:t>risc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mai</a:t>
            </a:r>
            <a:r>
              <a:rPr lang="en-GB" sz="4200" dirty="0">
                <a:solidFill>
                  <a:schemeClr val="tx2"/>
                </a:solidFill>
              </a:rPr>
              <a:t> mare de a </a:t>
            </a:r>
            <a:r>
              <a:rPr lang="en-GB" sz="4200" dirty="0" err="1">
                <a:solidFill>
                  <a:schemeClr val="tx2"/>
                </a:solidFill>
              </a:rPr>
              <a:t>deveni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victime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sau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autori</a:t>
            </a:r>
            <a:r>
              <a:rPr lang="en-GB" sz="4200" dirty="0">
                <a:solidFill>
                  <a:schemeClr val="tx2"/>
                </a:solidFill>
              </a:rPr>
              <a:t> ai </a:t>
            </a:r>
            <a:r>
              <a:rPr lang="en-GB" sz="4200" dirty="0" err="1">
                <a:solidFill>
                  <a:schemeClr val="tx2"/>
                </a:solidFill>
              </a:rPr>
              <a:t>unor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acte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violență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fizică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sexuală</a:t>
            </a:r>
            <a:r>
              <a:rPr lang="en-GB" sz="4200" dirty="0">
                <a:solidFill>
                  <a:schemeClr val="tx2"/>
                </a:solidFill>
              </a:rPr>
              <a:t> .</a:t>
            </a:r>
            <a:endParaRPr lang="en-GB" sz="4200" dirty="0"/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Poate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afecta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performanța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școlară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Alcoolul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influența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negativ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concentrarea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memoria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rezultatele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școlare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punând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pericol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viitorul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adolescentului</a:t>
            </a:r>
            <a:r>
              <a:rPr lang="en-GB" sz="4200" dirty="0"/>
              <a:t>.</a:t>
            </a:r>
            <a:endParaRPr lang="en-GB" sz="4400" dirty="0"/>
          </a:p>
          <a:p>
            <a:r>
              <a:rPr lang="en-GB" sz="44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Crește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riscul</a:t>
            </a:r>
            <a:r>
              <a:rPr lang="en-GB" sz="4400" b="1" dirty="0">
                <a:solidFill>
                  <a:srgbClr val="002060"/>
                </a:solidFill>
              </a:rPr>
              <a:t> de </a:t>
            </a:r>
            <a:r>
              <a:rPr lang="ro-RO" sz="4400" b="1" dirty="0">
                <a:solidFill>
                  <a:srgbClr val="002060"/>
                </a:solidFill>
              </a:rPr>
              <a:t>apariție a </a:t>
            </a:r>
            <a:r>
              <a:rPr lang="en-GB" sz="4400" b="1" dirty="0" err="1">
                <a:solidFill>
                  <a:srgbClr val="002060"/>
                </a:solidFill>
              </a:rPr>
              <a:t>dependenț</a:t>
            </a:r>
            <a:r>
              <a:rPr lang="ro-RO" sz="4400" b="1" dirty="0">
                <a:solidFill>
                  <a:srgbClr val="002060"/>
                </a:solidFill>
              </a:rPr>
              <a:t>ei de alcool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Tinerii</a:t>
            </a:r>
            <a:r>
              <a:rPr lang="en-GB" sz="4200" dirty="0">
                <a:solidFill>
                  <a:schemeClr val="tx2"/>
                </a:solidFill>
              </a:rPr>
              <a:t> care </a:t>
            </a:r>
            <a:r>
              <a:rPr lang="en-GB" sz="4200" dirty="0" err="1">
                <a:solidFill>
                  <a:schemeClr val="tx2"/>
                </a:solidFill>
              </a:rPr>
              <a:t>încep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consume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înainte</a:t>
            </a:r>
            <a:r>
              <a:rPr lang="en-GB" sz="4200" dirty="0">
                <a:solidFill>
                  <a:schemeClr val="tx2"/>
                </a:solidFill>
              </a:rPr>
              <a:t> de 15 ani au </a:t>
            </a:r>
            <a:r>
              <a:rPr lang="en-GB" sz="4200" dirty="0" err="1">
                <a:solidFill>
                  <a:schemeClr val="tx2"/>
                </a:solidFill>
              </a:rPr>
              <a:t>șanse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mult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mari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dezvolte</a:t>
            </a:r>
            <a:r>
              <a:rPr lang="en-GB" sz="4200" dirty="0">
                <a:solidFill>
                  <a:schemeClr val="tx2"/>
                </a:solidFill>
              </a:rPr>
              <a:t> de</a:t>
            </a:r>
            <a:r>
              <a:rPr lang="ro-RO" sz="4200" dirty="0">
                <a:solidFill>
                  <a:schemeClr val="tx2"/>
                </a:solidFill>
              </a:rPr>
              <a:t>pend</a:t>
            </a:r>
            <a:r>
              <a:rPr lang="en-GB" sz="4200" dirty="0" err="1">
                <a:solidFill>
                  <a:schemeClr val="tx2"/>
                </a:solidFill>
              </a:rPr>
              <a:t>ență</a:t>
            </a:r>
            <a:r>
              <a:rPr lang="en-GB" sz="4200" dirty="0">
                <a:solidFill>
                  <a:schemeClr val="tx2"/>
                </a:solidFill>
              </a:rPr>
              <a:t> la </a:t>
            </a:r>
            <a:r>
              <a:rPr lang="en-GB" sz="4200" dirty="0" err="1">
                <a:solidFill>
                  <a:schemeClr val="tx2"/>
                </a:solidFill>
              </a:rPr>
              <a:t>vârsta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adultă</a:t>
            </a:r>
            <a:r>
              <a:rPr lang="en-GB" sz="4200" dirty="0"/>
              <a:t>.</a:t>
            </a:r>
          </a:p>
          <a:p>
            <a:r>
              <a:rPr lang="en-GB" sz="44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Afectează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dezvoltarea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creierului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Creierul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continuă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se </a:t>
            </a:r>
            <a:r>
              <a:rPr lang="en-GB" sz="4200" dirty="0" err="1">
                <a:solidFill>
                  <a:schemeClr val="tx2"/>
                </a:solidFill>
              </a:rPr>
              <a:t>dezvolte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până</a:t>
            </a:r>
            <a:r>
              <a:rPr lang="en-GB" sz="4200" dirty="0">
                <a:solidFill>
                  <a:schemeClr val="tx2"/>
                </a:solidFill>
              </a:rPr>
              <a:t> la 2</a:t>
            </a:r>
            <a:r>
              <a:rPr lang="ro-RO" sz="4200" dirty="0">
                <a:solidFill>
                  <a:schemeClr val="tx2"/>
                </a:solidFill>
              </a:rPr>
              <a:t>5</a:t>
            </a:r>
            <a:r>
              <a:rPr lang="en-GB" sz="4200" dirty="0">
                <a:solidFill>
                  <a:schemeClr val="tx2"/>
                </a:solidFill>
              </a:rPr>
              <a:t> de ani, </a:t>
            </a:r>
            <a:r>
              <a:rPr lang="en-GB" sz="4200" dirty="0" err="1">
                <a:solidFill>
                  <a:schemeClr val="tx2"/>
                </a:solidFill>
              </a:rPr>
              <a:t>iar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consumul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cauza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probleme</a:t>
            </a:r>
            <a:r>
              <a:rPr lang="en-GB" sz="4200" dirty="0">
                <a:solidFill>
                  <a:schemeClr val="tx2"/>
                </a:solidFill>
              </a:rPr>
              <a:t> cognitive, </a:t>
            </a:r>
            <a:r>
              <a:rPr lang="en-GB" sz="4200" dirty="0" err="1">
                <a:solidFill>
                  <a:schemeClr val="tx2"/>
                </a:solidFill>
              </a:rPr>
              <a:t>afectând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învățarea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luarea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deciziilor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33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7</a:t>
            </a:fld>
            <a:endParaRPr lang="ro-RO" alt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504335-0FC2-4CB7-B639-1C2CEF57A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46987"/>
              </p:ext>
            </p:extLst>
          </p:nvPr>
        </p:nvGraphicFramePr>
        <p:xfrm>
          <a:off x="2077244" y="1210310"/>
          <a:ext cx="15593257" cy="12250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456">
                  <a:extLst>
                    <a:ext uri="{9D8B030D-6E8A-4147-A177-3AD203B41FA5}">
                      <a16:colId xmlns:a16="http://schemas.microsoft.com/office/drawing/2014/main" val="1578412724"/>
                    </a:ext>
                  </a:extLst>
                </a:gridCol>
                <a:gridCol w="10164801">
                  <a:extLst>
                    <a:ext uri="{9D8B030D-6E8A-4147-A177-3AD203B41FA5}">
                      <a16:colId xmlns:a16="http://schemas.microsoft.com/office/drawing/2014/main" val="463122850"/>
                    </a:ext>
                  </a:extLst>
                </a:gridCol>
              </a:tblGrid>
              <a:tr h="447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acute/</a:t>
                      </a:r>
                      <a:r>
                        <a:rPr lang="en-GB" sz="4400" dirty="0" err="1">
                          <a:effectLst/>
                        </a:rPr>
                        <a:t>imediate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Vorbire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împleticită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dificultăți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exprimare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Timp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reacție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încetinit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Scăderea coordonării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Tulburări de vedere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Afectarea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gândirii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capacității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judecată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Alterarea memoriei și atenției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Afecțiuni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gastrice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vomă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Posibilă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conştienţei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comă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deces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82817"/>
                  </a:ext>
                </a:extLst>
              </a:tr>
              <a:tr h="2227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intermediare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Cefalee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durere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cap)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Insomnie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Mahmureală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memoriei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995099"/>
                  </a:ext>
                </a:extLst>
              </a:tr>
              <a:tr h="500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pe </a:t>
                      </a:r>
                      <a:r>
                        <a:rPr lang="en-GB" sz="4400" dirty="0" err="1">
                          <a:effectLst/>
                        </a:rPr>
                        <a:t>termen</a:t>
                      </a:r>
                      <a:r>
                        <a:rPr lang="en-GB" sz="4400" dirty="0">
                          <a:effectLst/>
                        </a:rPr>
                        <a:t> lung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Leziuni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cerebrale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severe, care pot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duce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demență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Wernicke-Korsakoff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AVC, Tulburări de memorie, Convulsii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Steatoză hepatică,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Ciroză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hepatică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,Cancer hepatic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Gastrită cronică, Ulcer gastric, Malnutriție 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alcoolic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fetal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Polinevrită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Impotență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Tulburări menstruale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Scurtarea duratei de viață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36489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5B43E21-8B12-4AE3-9CC4-B65A80FC650E}"/>
              </a:ext>
            </a:extLst>
          </p:cNvPr>
          <p:cNvSpPr/>
          <p:nvPr/>
        </p:nvSpPr>
        <p:spPr>
          <a:xfrm>
            <a:off x="4316249" y="0"/>
            <a:ext cx="19611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800" b="1" dirty="0">
                <a:solidFill>
                  <a:schemeClr val="tx2"/>
                </a:solidFill>
              </a:rPr>
              <a:t>Care sunt e</a:t>
            </a:r>
            <a:r>
              <a:rPr lang="en-GB" sz="4800" b="1" dirty="0" err="1">
                <a:solidFill>
                  <a:schemeClr val="tx2"/>
                </a:solidFill>
              </a:rPr>
              <a:t>fectele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800" b="1" dirty="0" err="1">
                <a:solidFill>
                  <a:schemeClr val="tx2"/>
                </a:solidFill>
              </a:rPr>
              <a:t>consumului</a:t>
            </a:r>
            <a:r>
              <a:rPr lang="en-GB" sz="4800" b="1" dirty="0">
                <a:solidFill>
                  <a:schemeClr val="tx2"/>
                </a:solidFill>
              </a:rPr>
              <a:t> de </a:t>
            </a:r>
            <a:r>
              <a:rPr lang="en-GB" sz="4800" b="1" dirty="0" err="1">
                <a:solidFill>
                  <a:schemeClr val="tx2"/>
                </a:solidFill>
              </a:rPr>
              <a:t>alcool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800" b="1" dirty="0" err="1">
                <a:solidFill>
                  <a:schemeClr val="tx2"/>
                </a:solidFill>
              </a:rPr>
              <a:t>asupra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ro-RO" sz="4800" b="1" dirty="0">
                <a:solidFill>
                  <a:schemeClr val="tx2"/>
                </a:solidFill>
              </a:rPr>
              <a:t>sănătății ?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18C5AF7-CB2F-4535-A34C-AA23EA68A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71472" y="2247900"/>
            <a:ext cx="9412528" cy="96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F620-70FA-4AD5-8370-5A56FEA9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315680"/>
            <a:ext cx="12502718" cy="1502291"/>
          </a:xfrm>
        </p:spPr>
        <p:txBody>
          <a:bodyPr/>
          <a:lstStyle/>
          <a:p>
            <a:pPr algn="ctr"/>
            <a:r>
              <a:rPr lang="it-IT" sz="4800" dirty="0"/>
              <a:t>Efectele psihologice și sociale ale alcoolului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CDC7-BB7B-4105-89E6-F729FEF9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4624" y="1869952"/>
            <a:ext cx="9783170" cy="104854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4F2DF-8A87-441F-8C4A-9F1C094EF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8</a:t>
            </a:fld>
            <a:endParaRPr lang="ro-RO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87ECBB-BE71-423A-95E7-AD7ED388971A}"/>
              </a:ext>
            </a:extLst>
          </p:cNvPr>
          <p:cNvSpPr/>
          <p:nvPr/>
        </p:nvSpPr>
        <p:spPr>
          <a:xfrm>
            <a:off x="2078182" y="12909828"/>
            <a:ext cx="206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1E146-1324-4B4A-8F56-6732AD862166}"/>
              </a:ext>
            </a:extLst>
          </p:cNvPr>
          <p:cNvSpPr txBox="1"/>
          <p:nvPr/>
        </p:nvSpPr>
        <p:spPr>
          <a:xfrm>
            <a:off x="2932362" y="6611671"/>
            <a:ext cx="12555082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Comportament</a:t>
            </a:r>
            <a:r>
              <a:rPr lang="en-GB" sz="4400" b="1" dirty="0">
                <a:solidFill>
                  <a:srgbClr val="262262"/>
                </a:solidFill>
              </a:rPr>
              <a:t> sexual </a:t>
            </a:r>
            <a:r>
              <a:rPr lang="en-GB" sz="4400" b="1" dirty="0" err="1">
                <a:solidFill>
                  <a:srgbClr val="262262"/>
                </a:solidFill>
              </a:rPr>
              <a:t>nepotrivit</a:t>
            </a:r>
            <a:r>
              <a:rPr lang="en-GB" sz="4400" dirty="0">
                <a:solidFill>
                  <a:srgbClr val="262262"/>
                </a:solidFill>
              </a:rPr>
              <a:t>: sex </a:t>
            </a:r>
            <a:r>
              <a:rPr lang="en-GB" sz="4400" dirty="0" err="1">
                <a:solidFill>
                  <a:srgbClr val="262262"/>
                </a:solidFill>
              </a:rPr>
              <a:t>neprotejat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ro-RO" sz="4400" dirty="0">
                <a:solidFill>
                  <a:srgbClr val="262262"/>
                </a:solidFill>
              </a:rPr>
              <a:t>contractare </a:t>
            </a:r>
            <a:r>
              <a:rPr lang="en-GB" sz="4400" dirty="0" err="1">
                <a:solidFill>
                  <a:srgbClr val="262262"/>
                </a:solidFill>
              </a:rPr>
              <a:t>boli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transmitere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sexuală</a:t>
            </a:r>
            <a:r>
              <a:rPr lang="en-GB" sz="4400" dirty="0">
                <a:solidFill>
                  <a:srgbClr val="262262"/>
                </a:solidFill>
              </a:rPr>
              <a:t>, viol, </a:t>
            </a:r>
            <a:r>
              <a:rPr lang="en-GB" sz="4400" dirty="0" err="1">
                <a:solidFill>
                  <a:srgbClr val="262262"/>
                </a:solidFill>
              </a:rPr>
              <a:t>sarcină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nedorită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731FB-D461-425C-9F33-D1163C30D730}"/>
              </a:ext>
            </a:extLst>
          </p:cNvPr>
          <p:cNvSpPr txBox="1"/>
          <p:nvPr/>
        </p:nvSpPr>
        <p:spPr>
          <a:xfrm>
            <a:off x="2880000" y="1521226"/>
            <a:ext cx="12641877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Deteriorarea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relațiilor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familiale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sociale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conflicte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abuz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pierderea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prietenilor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excludere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socială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21538-8198-4786-82C1-9F9A56C79B2D}"/>
              </a:ext>
            </a:extLst>
          </p:cNvPr>
          <p:cNvSpPr txBox="1"/>
          <p:nvPr/>
        </p:nvSpPr>
        <p:spPr>
          <a:xfrm>
            <a:off x="2953055" y="5165121"/>
            <a:ext cx="12568822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262262"/>
                </a:solidFill>
              </a:rPr>
              <a:t>Consum</a:t>
            </a:r>
            <a:r>
              <a:rPr lang="ro-RO" sz="4400" b="1" dirty="0">
                <a:solidFill>
                  <a:srgbClr val="262262"/>
                </a:solidFill>
              </a:rPr>
              <a:t>/abuz</a:t>
            </a:r>
            <a:r>
              <a:rPr lang="en-GB" sz="4400" b="1" dirty="0">
                <a:solidFill>
                  <a:srgbClr val="262262"/>
                </a:solidFill>
              </a:rPr>
              <a:t> de </a:t>
            </a:r>
            <a:r>
              <a:rPr lang="en-GB" sz="4400" b="1" dirty="0" err="1">
                <a:solidFill>
                  <a:srgbClr val="262262"/>
                </a:solidFill>
              </a:rPr>
              <a:t>alte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substanțe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ro-RO" sz="4400" b="1" dirty="0">
                <a:solidFill>
                  <a:srgbClr val="262262"/>
                </a:solidFill>
              </a:rPr>
              <a:t>psihoactive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tutun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droguri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ilegale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43A36-6D2D-452F-8A0C-8C18FD43D118}"/>
              </a:ext>
            </a:extLst>
          </p:cNvPr>
          <p:cNvSpPr txBox="1"/>
          <p:nvPr/>
        </p:nvSpPr>
        <p:spPr>
          <a:xfrm>
            <a:off x="2953055" y="3010071"/>
            <a:ext cx="12515078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Eșec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școlar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profesional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rezultate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școlare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slabe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absenteism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abandonarea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studiilor</a:t>
            </a:r>
            <a:r>
              <a:rPr lang="en-GB" sz="4400" dirty="0">
                <a:solidFill>
                  <a:srgbClr val="262262"/>
                </a:solidFill>
              </a:rPr>
              <a:t>, p</a:t>
            </a:r>
            <a:r>
              <a:rPr lang="ro-RO" sz="4400" dirty="0">
                <a:solidFill>
                  <a:srgbClr val="262262"/>
                </a:solidFill>
              </a:rPr>
              <a:t>ierderea oportunităților de calificare profesională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CBAFA-A9CE-414B-9718-3DFB1515887A}"/>
              </a:ext>
            </a:extLst>
          </p:cNvPr>
          <p:cNvSpPr txBox="1"/>
          <p:nvPr/>
        </p:nvSpPr>
        <p:spPr>
          <a:xfrm>
            <a:off x="2880000" y="10786170"/>
            <a:ext cx="1260744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Comportamente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antisociale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probleme</a:t>
            </a:r>
            <a:r>
              <a:rPr lang="en-GB" sz="4400" b="1" dirty="0">
                <a:solidFill>
                  <a:srgbClr val="262262"/>
                </a:solidFill>
              </a:rPr>
              <a:t> cu </a:t>
            </a:r>
            <a:r>
              <a:rPr lang="en-GB" sz="4400" b="1" dirty="0" err="1">
                <a:solidFill>
                  <a:srgbClr val="262262"/>
                </a:solidFill>
              </a:rPr>
              <a:t>legea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bătăi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scandaluri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tâlhărie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distrugeri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bunuri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amenzi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închisoare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1D0C5-1220-40A5-B249-EE240D8AD4E3}"/>
              </a:ext>
            </a:extLst>
          </p:cNvPr>
          <p:cNvSpPr txBox="1"/>
          <p:nvPr/>
        </p:nvSpPr>
        <p:spPr>
          <a:xfrm flipH="1">
            <a:off x="2931650" y="8735329"/>
            <a:ext cx="1260744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Moarte</a:t>
            </a:r>
            <a:r>
              <a:rPr lang="en-GB" sz="4400" b="1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prin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intoxicație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etanolică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acută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violență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căderi</a:t>
            </a:r>
            <a:r>
              <a:rPr lang="en-GB" sz="4400" dirty="0">
                <a:solidFill>
                  <a:srgbClr val="262262"/>
                </a:solidFill>
              </a:rPr>
              <a:t>,  </a:t>
            </a:r>
            <a:r>
              <a:rPr lang="en-GB" sz="4400" dirty="0" err="1">
                <a:solidFill>
                  <a:srgbClr val="262262"/>
                </a:solidFill>
              </a:rPr>
              <a:t>asfixiere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sinucidere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omucidere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înec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arsuri</a:t>
            </a:r>
            <a:r>
              <a:rPr lang="ro-RO" sz="4400" dirty="0">
                <a:solidFill>
                  <a:srgbClr val="262262"/>
                </a:solidFill>
              </a:rPr>
              <a:t>, accidente rutiere</a:t>
            </a:r>
            <a:endParaRPr lang="en-GB" sz="4400" dirty="0">
              <a:solidFill>
                <a:srgbClr val="26226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BD978F-E62E-4650-B74A-7AF6AB668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56310" y="632042"/>
            <a:ext cx="6977700" cy="127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444" y="104511"/>
            <a:ext cx="14236993" cy="640419"/>
          </a:xfrm>
        </p:spPr>
        <p:txBody>
          <a:bodyPr/>
          <a:lstStyle/>
          <a:p>
            <a:r>
              <a:rPr lang="ro-RO" sz="4800" dirty="0"/>
              <a:t>Consumul de alcool – Între mit și adevăr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9</a:t>
            </a:fld>
            <a:endParaRPr lang="ro-RO" alt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F574B20-430F-27B2-7283-1767B78300DC}"/>
              </a:ext>
            </a:extLst>
          </p:cNvPr>
          <p:cNvSpPr/>
          <p:nvPr/>
        </p:nvSpPr>
        <p:spPr>
          <a:xfrm>
            <a:off x="23820732" y="11869811"/>
            <a:ext cx="563268" cy="171284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0B2A7E-2E6D-42A5-A386-FB22C8436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05993"/>
              </p:ext>
            </p:extLst>
          </p:nvPr>
        </p:nvGraphicFramePr>
        <p:xfrm>
          <a:off x="2095500" y="952500"/>
          <a:ext cx="21602700" cy="12265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11159920"/>
                    </a:ext>
                  </a:extLst>
                </a:gridCol>
                <a:gridCol w="14401800">
                  <a:extLst>
                    <a:ext uri="{9D8B030D-6E8A-4147-A177-3AD203B41FA5}">
                      <a16:colId xmlns:a16="http://schemas.microsoft.com/office/drawing/2014/main" val="3310087271"/>
                    </a:ext>
                  </a:extLst>
                </a:gridCol>
              </a:tblGrid>
              <a:tr h="460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Mit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Adevăr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617531"/>
                  </a:ext>
                </a:extLst>
              </a:tr>
              <a:tr h="2053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îi</a:t>
                      </a:r>
                      <a:r>
                        <a:rPr lang="en-GB" sz="4400" dirty="0">
                          <a:effectLst/>
                        </a:rPr>
                        <a:t> las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bea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acasă</a:t>
                      </a:r>
                      <a:r>
                        <a:rPr lang="en-GB" sz="4400" dirty="0">
                          <a:effectLst/>
                        </a:rPr>
                        <a:t>, </a:t>
                      </a:r>
                      <a:r>
                        <a:rPr lang="en-GB" sz="4400" dirty="0" err="1">
                          <a:effectLst/>
                        </a:rPr>
                        <a:t>vor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învăța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bea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responsabil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Studiile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arată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care beau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acasă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permisiunea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predispuși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dezvolte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obiceiuri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nesănătoase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legate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consume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cantități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contexte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190078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>
                          <a:effectLst/>
                        </a:rPr>
                        <a:t>„</a:t>
                      </a:r>
                      <a:r>
                        <a:rPr lang="en-GB" sz="4400" dirty="0">
                          <a:effectLst/>
                        </a:rPr>
                        <a:t>E </a:t>
                      </a:r>
                      <a:r>
                        <a:rPr lang="en-GB" sz="4400" dirty="0" err="1">
                          <a:effectLst/>
                        </a:rPr>
                        <a:t>mai</a:t>
                      </a:r>
                      <a:r>
                        <a:rPr lang="en-GB" sz="4400" dirty="0">
                          <a:effectLst/>
                        </a:rPr>
                        <a:t> bine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încerce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alcoolul</a:t>
                      </a:r>
                      <a:r>
                        <a:rPr lang="en-GB" sz="4400" dirty="0">
                          <a:effectLst/>
                        </a:rPr>
                        <a:t> sub </a:t>
                      </a:r>
                      <a:r>
                        <a:rPr lang="en-GB" sz="4400" dirty="0" err="1">
                          <a:effectLst/>
                        </a:rPr>
                        <a:t>supravegherea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mea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decât</a:t>
                      </a:r>
                      <a:r>
                        <a:rPr lang="en-GB" sz="4400" dirty="0">
                          <a:effectLst/>
                        </a:rPr>
                        <a:t> pe </a:t>
                      </a:r>
                      <a:r>
                        <a:rPr lang="en-GB" sz="4400" dirty="0" err="1">
                          <a:effectLst/>
                        </a:rPr>
                        <a:t>ascuns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Această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abordare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impresia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aprobă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ceea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duce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un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frecvent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greu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controlat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afara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supravegherii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adulților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727006"/>
                  </a:ext>
                </a:extLst>
              </a:tr>
              <a:tr h="2171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beau </a:t>
                      </a:r>
                      <a:r>
                        <a:rPr lang="en-GB" sz="4400" dirty="0" err="1">
                          <a:effectLst/>
                        </a:rPr>
                        <a:t>puțin</a:t>
                      </a:r>
                      <a:r>
                        <a:rPr lang="en-GB" sz="4400" dirty="0">
                          <a:effectLst/>
                        </a:rPr>
                        <a:t>, nu li se </a:t>
                      </a:r>
                      <a:r>
                        <a:rPr lang="en-GB" sz="4400" dirty="0" err="1">
                          <a:effectLst/>
                        </a:rPr>
                        <a:t>poate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întâmpla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nimic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rău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o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cantitate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mică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afecta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judecata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accidente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favoriza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comportamente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periculoase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Creierul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este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dezvoltare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avea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efecte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negative pe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termen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lung.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043188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beau, </a:t>
                      </a:r>
                      <a:r>
                        <a:rPr lang="en-GB" sz="4400" dirty="0" err="1">
                          <a:effectLst/>
                        </a:rPr>
                        <a:t>dar</a:t>
                      </a:r>
                      <a:r>
                        <a:rPr lang="en-GB" sz="4400" dirty="0">
                          <a:effectLst/>
                        </a:rPr>
                        <a:t> nu se </a:t>
                      </a:r>
                      <a:r>
                        <a:rPr lang="en-GB" sz="4400" dirty="0" err="1">
                          <a:effectLst/>
                        </a:rPr>
                        <a:t>îmbată</a:t>
                      </a:r>
                      <a:r>
                        <a:rPr lang="en-GB" sz="4400" dirty="0">
                          <a:effectLst/>
                        </a:rPr>
                        <a:t>, nu e o </a:t>
                      </a:r>
                      <a:r>
                        <a:rPr lang="en-GB" sz="4400" dirty="0" err="1">
                          <a:effectLst/>
                        </a:rPr>
                        <a:t>problemă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fără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ajunge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starea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ebrietate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influența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performanța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școlară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relațiile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sănătatea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mintală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adolescentului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227032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eu</a:t>
                      </a:r>
                      <a:r>
                        <a:rPr lang="en-GB" sz="4400" dirty="0">
                          <a:effectLst/>
                        </a:rPr>
                        <a:t> am </a:t>
                      </a:r>
                      <a:r>
                        <a:rPr lang="en-GB" sz="4400" dirty="0" err="1">
                          <a:effectLst/>
                        </a:rPr>
                        <a:t>băut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când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eram</a:t>
                      </a:r>
                      <a:r>
                        <a:rPr lang="en-GB" sz="4400" dirty="0">
                          <a:effectLst/>
                        </a:rPr>
                        <a:t> adolescent </a:t>
                      </a:r>
                      <a:r>
                        <a:rPr lang="en-GB" sz="4400" dirty="0" err="1">
                          <a:effectLst/>
                        </a:rPr>
                        <a:t>și</a:t>
                      </a:r>
                      <a:r>
                        <a:rPr lang="en-GB" sz="4400" dirty="0">
                          <a:effectLst/>
                        </a:rPr>
                        <a:t> sunt bine, </a:t>
                      </a:r>
                      <a:r>
                        <a:rPr lang="en-GB" sz="4400" dirty="0" err="1">
                          <a:effectLst/>
                        </a:rPr>
                        <a:t>și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copilul</a:t>
                      </a:r>
                      <a:r>
                        <a:rPr lang="en-GB" sz="4400" dirty="0">
                          <a:effectLst/>
                        </a:rPr>
                        <a:t> meu </a:t>
                      </a:r>
                      <a:r>
                        <a:rPr lang="en-GB" sz="4400" dirty="0" err="1">
                          <a:effectLst/>
                        </a:rPr>
                        <a:t>va</a:t>
                      </a:r>
                      <a:r>
                        <a:rPr lang="en-GB" sz="4400" dirty="0">
                          <a:effectLst/>
                        </a:rPr>
                        <a:t> fi la </a:t>
                      </a:r>
                      <a:r>
                        <a:rPr lang="en-GB" sz="4400" dirty="0" err="1">
                          <a:effectLst/>
                        </a:rPr>
                        <a:t>fel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Fiecare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persoană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reacționează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diferit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riscurile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bine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cunoscute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acum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decât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trecut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asemenea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accesibilitatea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alcoolului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cultura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petrecerilor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s-au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schimbat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crescând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riscurile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tineri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8354895"/>
                  </a:ext>
                </a:extLst>
              </a:tr>
              <a:tr h="17867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Toți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adolescenții</a:t>
                      </a:r>
                      <a:r>
                        <a:rPr lang="en-GB" sz="4400" dirty="0">
                          <a:effectLst/>
                        </a:rPr>
                        <a:t> beau, e </a:t>
                      </a:r>
                      <a:r>
                        <a:rPr lang="en-GB" sz="4400" dirty="0" err="1">
                          <a:effectLst/>
                        </a:rPr>
                        <a:t>ceva</a:t>
                      </a:r>
                      <a:r>
                        <a:rPr lang="en-GB" sz="4400" dirty="0">
                          <a:effectLst/>
                        </a:rPr>
                        <a:t> normal.”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Studiile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arată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o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parte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dintre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aleg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nu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bea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ales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dacă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care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stabilesc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reguli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clare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consecvente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19171"/>
                  </a:ext>
                </a:extLst>
              </a:tr>
            </a:tbl>
          </a:graphicData>
        </a:graphic>
      </p:graphicFrame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13A90888-C0A4-455A-BA0D-919382419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55996" y="-280129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5778</TotalTime>
  <Words>2712</Words>
  <Application>Microsoft Office PowerPoint</Application>
  <PresentationFormat>Particularizare</PresentationFormat>
  <Paragraphs>331</Paragraphs>
  <Slides>20</Slides>
  <Notes>18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CAMPANIA NAȚIONALĂ  DE PREVENȚIE A CONSUMULUI DE ALCOOL      „Părinți informați, adolescenți protejați! Fii un exemplu pentru copilul tău!”   </vt:lpstr>
      <vt:lpstr>Obiective</vt:lpstr>
      <vt:lpstr>De ce este important să vorbim despre consumul de alcool la adolescenți?</vt:lpstr>
      <vt:lpstr>Date relevante despre consumul de alcool la adolescenții din România</vt:lpstr>
      <vt:lpstr>De ce consumă alcool adolescenții?</vt:lpstr>
      <vt:lpstr>Care sunt pericolele consumului de alcool la adolescenți?</vt:lpstr>
      <vt:lpstr>Prezentare PowerPoint</vt:lpstr>
      <vt:lpstr>Efectele psihologice și sociale ale alcoolului</vt:lpstr>
      <vt:lpstr>Consumul de alcool – Între mit și adevăr</vt:lpstr>
      <vt:lpstr>Semne că adolescentul are probleme cu alcoolul </vt:lpstr>
      <vt:lpstr>Prezentare PowerPoint</vt:lpstr>
      <vt:lpstr>Rolul părinților în prevenția consumului de alcool la adolescenți (1) </vt:lpstr>
      <vt:lpstr>Rolul părinților în prevenția consumului de alcool la adolescenți (2) </vt:lpstr>
      <vt:lpstr>Prezentare PowerPoint</vt:lpstr>
      <vt:lpstr>Prezentare PowerPoint</vt:lpstr>
      <vt:lpstr>Prezentare PowerPoint</vt:lpstr>
      <vt:lpstr>Strategii pentru un stil de viață sănătos fără alcool</vt:lpstr>
      <vt:lpstr>Concluzii</vt:lpstr>
      <vt:lpstr>FIȘĂ DE AUTOEVALUARE – PĂRINȚI Prevenția consumului de alcool la adolescenți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Parpalea</dc:creator>
  <cp:lastModifiedBy>Ramona</cp:lastModifiedBy>
  <cp:revision>328</cp:revision>
  <dcterms:created xsi:type="dcterms:W3CDTF">2023-11-15T14:24:45Z</dcterms:created>
  <dcterms:modified xsi:type="dcterms:W3CDTF">2026-02-27T12:09:09Z</dcterms:modified>
</cp:coreProperties>
</file>